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8"/>
  </p:notesMasterIdLst>
  <p:sldIdLst>
    <p:sldId id="278" r:id="rId2"/>
    <p:sldId id="257" r:id="rId3"/>
    <p:sldId id="309" r:id="rId4"/>
    <p:sldId id="258" r:id="rId5"/>
    <p:sldId id="282" r:id="rId6"/>
    <p:sldId id="286" r:id="rId7"/>
    <p:sldId id="283" r:id="rId8"/>
    <p:sldId id="287" r:id="rId9"/>
    <p:sldId id="290" r:id="rId10"/>
    <p:sldId id="292" r:id="rId11"/>
    <p:sldId id="293" r:id="rId12"/>
    <p:sldId id="301" r:id="rId13"/>
    <p:sldId id="295" r:id="rId14"/>
    <p:sldId id="303" r:id="rId15"/>
    <p:sldId id="300" r:id="rId16"/>
    <p:sldId id="302" r:id="rId17"/>
    <p:sldId id="305" r:id="rId18"/>
    <p:sldId id="306" r:id="rId19"/>
    <p:sldId id="307" r:id="rId20"/>
    <p:sldId id="308" r:id="rId21"/>
    <p:sldId id="294" r:id="rId22"/>
    <p:sldId id="279" r:id="rId23"/>
    <p:sldId id="296" r:id="rId24"/>
    <p:sldId id="298" r:id="rId25"/>
    <p:sldId id="299" r:id="rId26"/>
    <p:sldId id="310" r:id="rId27"/>
    <p:sldId id="311" r:id="rId28"/>
    <p:sldId id="313" r:id="rId29"/>
    <p:sldId id="314" r:id="rId30"/>
    <p:sldId id="315" r:id="rId31"/>
    <p:sldId id="316" r:id="rId32"/>
    <p:sldId id="317" r:id="rId33"/>
    <p:sldId id="319" r:id="rId34"/>
    <p:sldId id="320" r:id="rId35"/>
    <p:sldId id="318" r:id="rId36"/>
    <p:sldId id="284" r:id="rId3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맑은 고딕" panose="020B0502040504020204" pitchFamily="34" charset="0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5534" userDrawn="1">
          <p15:clr>
            <a:srgbClr val="A4A3A4"/>
          </p15:clr>
        </p15:guide>
        <p15:guide id="3" pos="226" userDrawn="1">
          <p15:clr>
            <a:srgbClr val="A4A3A4"/>
          </p15:clr>
        </p15:guide>
        <p15:guide id="4" orient="horz" pos="1026" userDrawn="1">
          <p15:clr>
            <a:srgbClr val="A4A3A4"/>
          </p15:clr>
        </p15:guide>
        <p15:guide id="5" orient="horz" pos="1185" userDrawn="1">
          <p15:clr>
            <a:srgbClr val="A4A3A4"/>
          </p15:clr>
        </p15:guide>
        <p15:guide id="6" orient="horz" pos="27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1A70"/>
    <a:srgbClr val="FB3A35"/>
    <a:srgbClr val="FE4532"/>
    <a:srgbClr val="262626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81811" autoAdjust="0"/>
  </p:normalViewPr>
  <p:slideViewPr>
    <p:cSldViewPr snapToGrid="0" showGuides="1">
      <p:cViewPr varScale="1">
        <p:scale>
          <a:sx n="108" d="100"/>
          <a:sy n="108" d="100"/>
        </p:scale>
        <p:origin x="120" y="96"/>
      </p:cViewPr>
      <p:guideLst>
        <p:guide orient="horz" pos="4020"/>
        <p:guide pos="5534"/>
        <p:guide pos="226"/>
        <p:guide orient="horz" pos="1026"/>
        <p:guide orient="horz" pos="1185"/>
        <p:guide orient="horz" pos="275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1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font" Target="fonts/font4.fntdata" /><Relationship Id="rId47" Type="http://schemas.openxmlformats.org/officeDocument/2006/relationships/font" Target="fonts/font9.fntdata" /><Relationship Id="rId50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notesMaster" Target="notesMasters/notesMaster1.xml" /><Relationship Id="rId46" Type="http://schemas.openxmlformats.org/officeDocument/2006/relationships/font" Target="fonts/font8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font" Target="fonts/font3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font" Target="fonts/font2.fntdata" /><Relationship Id="rId45" Type="http://schemas.openxmlformats.org/officeDocument/2006/relationships/font" Target="fonts/font7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6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font" Target="fonts/font5.fntdata" /><Relationship Id="rId48" Type="http://schemas.openxmlformats.org/officeDocument/2006/relationships/presProps" Target="presProps.xml" /><Relationship Id="rId8" Type="http://schemas.openxmlformats.org/officeDocument/2006/relationships/slide" Target="slides/slide7.xml" /><Relationship Id="rId51" Type="http://schemas.openxmlformats.org/officeDocument/2006/relationships/tableStyles" Target="tableStyle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0C6F9-1D9C-43EC-80A0-8EEBB30AD61C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5EAC8-056C-48E8-AAB0-A5DF4FA6E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640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프로축구 </a:t>
            </a:r>
            <a:r>
              <a:rPr lang="en-US" altLang="ko-KR" dirty="0"/>
              <a:t>k</a:t>
            </a:r>
            <a:r>
              <a:rPr lang="ko-KR" altLang="en-US" dirty="0"/>
              <a:t>리그 관중 수 예측을 주제로 데이터 분석을 진행할 </a:t>
            </a:r>
            <a:r>
              <a:rPr lang="ko-KR" altLang="en-US" dirty="0" err="1"/>
              <a:t>내래고조의발표자</a:t>
            </a:r>
            <a:r>
              <a:rPr lang="ko-KR" altLang="en-US" dirty="0"/>
              <a:t> 최정기 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38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앞에서 분석했던 것들을 토대로 </a:t>
            </a:r>
            <a:r>
              <a:rPr lang="ko-KR" altLang="en-US" dirty="0" err="1"/>
              <a:t>머신러닝을</a:t>
            </a:r>
            <a:r>
              <a:rPr lang="ko-KR" altLang="en-US" dirty="0"/>
              <a:t> 사용해 분석한 결과를 보여드리겠습니다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보여드리기</a:t>
            </a:r>
            <a:r>
              <a:rPr lang="ko-KR" altLang="en-US" dirty="0"/>
              <a:t> 앞서 저희의 목적을 알려드리겠습니다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저희의 목적은 여러가지 </a:t>
            </a:r>
            <a:r>
              <a:rPr lang="ko-KR" altLang="en-US" dirty="0" err="1"/>
              <a:t>머신러닝</a:t>
            </a:r>
            <a:r>
              <a:rPr lang="ko-KR" altLang="en-US" dirty="0"/>
              <a:t> 모델을 돌려서 결과를 비교하고 이 데이터에 가장 적합한 모델을 찾는 것이었습니다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세가지 모델 중 한가지 모델을 찾았고 이 설명의 마지막에 말씀드리겠습니다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7907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머신러닝을</a:t>
            </a:r>
            <a:r>
              <a:rPr lang="ko-KR" altLang="en-US" dirty="0"/>
              <a:t> 돌릴 때 </a:t>
            </a:r>
            <a:r>
              <a:rPr lang="en-US" altLang="ko-KR" dirty="0"/>
              <a:t>2014</a:t>
            </a:r>
            <a:r>
              <a:rPr lang="ko-KR" altLang="en-US" dirty="0"/>
              <a:t>년도를 테스트하기위해 </a:t>
            </a:r>
            <a:r>
              <a:rPr lang="en-US" altLang="ko-KR" dirty="0"/>
              <a:t>2013</a:t>
            </a:r>
            <a:r>
              <a:rPr lang="ko-KR" altLang="en-US" dirty="0"/>
              <a:t>년도데이터를 학습해 분석했고 </a:t>
            </a:r>
            <a:r>
              <a:rPr lang="en-US" altLang="ko-KR" dirty="0"/>
              <a:t>2015</a:t>
            </a:r>
            <a:r>
              <a:rPr lang="ko-KR" altLang="en-US" dirty="0"/>
              <a:t>년도를 </a:t>
            </a:r>
            <a:r>
              <a:rPr lang="ko-KR" altLang="en-US" dirty="0" err="1"/>
              <a:t>테스트할때는</a:t>
            </a:r>
            <a:r>
              <a:rPr lang="ko-KR" altLang="en-US" dirty="0"/>
              <a:t> </a:t>
            </a:r>
            <a:r>
              <a:rPr lang="en-US" altLang="ko-KR" dirty="0"/>
              <a:t>2014</a:t>
            </a:r>
            <a:r>
              <a:rPr lang="ko-KR" altLang="en-US" dirty="0"/>
              <a:t>년도까지의 데이터를 가지고 학습했습니다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2017</a:t>
            </a:r>
            <a:r>
              <a:rPr lang="ko-KR" altLang="en-US" dirty="0"/>
              <a:t>년</a:t>
            </a:r>
            <a:r>
              <a:rPr lang="en-US" altLang="ko-KR" dirty="0"/>
              <a:t>2018</a:t>
            </a:r>
            <a:r>
              <a:rPr lang="ko-KR" altLang="en-US" dirty="0"/>
              <a:t>년을 테스트할 때 이렇게 순차적으로 데이터를 누적하며 학습시킨 후 테스트했습니다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81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</a:t>
            </a:r>
            <a:r>
              <a:rPr lang="ko-KR" altLang="en-US" dirty="0" err="1"/>
              <a:t>머신러닝</a:t>
            </a:r>
            <a:r>
              <a:rPr lang="ko-KR" altLang="en-US" dirty="0"/>
              <a:t> </a:t>
            </a:r>
            <a:r>
              <a:rPr lang="ko-KR" altLang="en-US" dirty="0" err="1"/>
              <a:t>랜덤포레스트를</a:t>
            </a:r>
            <a:r>
              <a:rPr lang="ko-KR" altLang="en-US" dirty="0"/>
              <a:t>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21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랜덤포레스트는</a:t>
            </a:r>
            <a:r>
              <a:rPr lang="ko-KR" altLang="en-US" dirty="0"/>
              <a:t> </a:t>
            </a:r>
            <a:r>
              <a:rPr lang="ko-KR" altLang="en-US" dirty="0" err="1"/>
              <a:t>의사결정트리를</a:t>
            </a:r>
            <a:r>
              <a:rPr lang="ko-KR" altLang="en-US" dirty="0"/>
              <a:t> 사용해 값을 예측하는 모델입니다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44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돌려 나온 결과를 </a:t>
            </a:r>
            <a:r>
              <a:rPr lang="ko-KR" altLang="en-US" dirty="0" err="1"/>
              <a:t>산점도로</a:t>
            </a:r>
            <a:r>
              <a:rPr lang="ko-KR" altLang="en-US" dirty="0"/>
              <a:t> 그려봤습니다</a:t>
            </a:r>
            <a:r>
              <a:rPr lang="en-US" altLang="ko-KR" dirty="0"/>
              <a:t>. </a:t>
            </a:r>
            <a:r>
              <a:rPr lang="ko-KR" altLang="en-US" dirty="0"/>
              <a:t>추세선의 기울기가 </a:t>
            </a:r>
            <a:r>
              <a:rPr lang="en-US" altLang="ko-KR" dirty="0"/>
              <a:t>1</a:t>
            </a:r>
            <a:r>
              <a:rPr lang="ko-KR" altLang="en-US" dirty="0"/>
              <a:t>에 가까울 수록 추세선과의 거리가 가까울 수록 더 정확하게 예측한 것입니다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데이터량이</a:t>
            </a:r>
            <a:r>
              <a:rPr lang="ko-KR" altLang="en-US" dirty="0"/>
              <a:t> 적은 </a:t>
            </a:r>
            <a:r>
              <a:rPr lang="en-US" altLang="ko-KR" dirty="0"/>
              <a:t>2014</a:t>
            </a:r>
            <a:r>
              <a:rPr lang="ko-KR" altLang="en-US" dirty="0"/>
              <a:t>년도보다 </a:t>
            </a:r>
            <a:r>
              <a:rPr lang="en-US" altLang="ko-KR" dirty="0"/>
              <a:t>2018</a:t>
            </a:r>
            <a:r>
              <a:rPr lang="ko-KR" altLang="en-US" dirty="0"/>
              <a:t>년의 기울기가 </a:t>
            </a:r>
            <a:r>
              <a:rPr lang="en-US" altLang="ko-KR" dirty="0"/>
              <a:t>1</a:t>
            </a:r>
            <a:r>
              <a:rPr lang="ko-KR" altLang="en-US" dirty="0"/>
              <a:t>에 더 </a:t>
            </a:r>
            <a:r>
              <a:rPr lang="ko-KR" altLang="en-US" dirty="0" err="1"/>
              <a:t>가깝움과</a:t>
            </a:r>
            <a:r>
              <a:rPr lang="ko-KR" altLang="en-US" dirty="0"/>
              <a:t> 동시에 선과 점의 거리가 더 가까운 것을 볼 수 있었고 데이터 량이 많아질 수록 더 </a:t>
            </a:r>
            <a:r>
              <a:rPr lang="ko-KR" altLang="en-US" dirty="0" err="1"/>
              <a:t>정확해지는걸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16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모델을 돌릴 때 검증셋의 크기를 각기 다르게 하고 모델의 파라미터 또한 다르게 하여 돌려봤습니다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왼쪽의 직접 지정해준 </a:t>
            </a:r>
            <a:r>
              <a:rPr lang="ko-KR" altLang="en-US" dirty="0" err="1"/>
              <a:t>파라미터값보다</a:t>
            </a:r>
            <a:r>
              <a:rPr lang="ko-KR" altLang="en-US" dirty="0"/>
              <a:t> 함수가 기본으로 가지고 있는 </a:t>
            </a:r>
            <a:r>
              <a:rPr lang="ko-KR" altLang="en-US" dirty="0" err="1"/>
              <a:t>파라미터값의</a:t>
            </a:r>
            <a:r>
              <a:rPr lang="ko-KR" altLang="en-US" dirty="0"/>
              <a:t> 결과가 확연하게 더 좋은 것을 보여줬습니다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25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두번째 </a:t>
            </a:r>
            <a:r>
              <a:rPr lang="ko-KR" altLang="en-US" dirty="0" err="1"/>
              <a:t>그라디언트부스팅머신</a:t>
            </a:r>
            <a:r>
              <a:rPr lang="ko-KR" altLang="en-US" dirty="0"/>
              <a:t> 모델을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78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그라디언트부스팅머신</a:t>
            </a:r>
            <a:r>
              <a:rPr lang="ko-KR" altLang="en-US" dirty="0"/>
              <a:t> 이하 </a:t>
            </a:r>
            <a:r>
              <a:rPr lang="en-US" altLang="ko-KR" dirty="0" err="1"/>
              <a:t>gbm</a:t>
            </a:r>
            <a:r>
              <a:rPr lang="ko-KR" altLang="en-US" dirty="0"/>
              <a:t>은 첫 </a:t>
            </a:r>
            <a:r>
              <a:rPr lang="ko-KR" altLang="en-US" dirty="0" err="1"/>
              <a:t>예측값을</a:t>
            </a:r>
            <a:r>
              <a:rPr lang="ko-KR" altLang="en-US" dirty="0"/>
              <a:t> 정답과 비교해 다음 학습에서는 예측과 정답의 차이를 </a:t>
            </a:r>
            <a:r>
              <a:rPr lang="ko-KR" altLang="en-US" dirty="0" err="1"/>
              <a:t>줄여나가는</a:t>
            </a:r>
            <a:r>
              <a:rPr lang="ko-KR" altLang="en-US" dirty="0"/>
              <a:t> 방법으로 진행되는 모델입니다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015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랜덤포레스트와</a:t>
            </a:r>
            <a:r>
              <a:rPr lang="ko-KR" altLang="en-US" dirty="0"/>
              <a:t> 마찬가지로 </a:t>
            </a:r>
            <a:r>
              <a:rPr lang="ko-KR" altLang="en-US" dirty="0" err="1"/>
              <a:t>산점도를</a:t>
            </a:r>
            <a:r>
              <a:rPr lang="ko-KR" altLang="en-US" dirty="0"/>
              <a:t> 그려보았습니다</a:t>
            </a:r>
            <a:r>
              <a:rPr lang="en-US" altLang="ko-KR" dirty="0"/>
              <a:t>. </a:t>
            </a:r>
            <a:r>
              <a:rPr lang="ko-KR" altLang="en-US" dirty="0" err="1"/>
              <a:t>데이터량이</a:t>
            </a:r>
            <a:r>
              <a:rPr lang="ko-KR" altLang="en-US" dirty="0"/>
              <a:t> 많아질 수록 기울기가 </a:t>
            </a:r>
            <a:r>
              <a:rPr lang="en-US" altLang="ko-KR" dirty="0"/>
              <a:t>1</a:t>
            </a:r>
            <a:r>
              <a:rPr lang="ko-KR" altLang="en-US" dirty="0"/>
              <a:t>에 가까워지고 점의 퍼지는 정도도 줄어든 것을 보여줬습니다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50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모델에선 모델링이 잘 되었는지 확인해보았습니다</a:t>
            </a:r>
            <a:r>
              <a:rPr lang="en-US" altLang="ko-KR" dirty="0"/>
              <a:t>. </a:t>
            </a:r>
            <a:r>
              <a:rPr lang="ko-KR" altLang="en-US" dirty="0"/>
              <a:t>훈련점수보다 테스트점수가 더 높게 나와 모델링이 잘 못된 것은 아니라 판단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7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왜 이 주제를 선정했는지 먼저 알려드리고 어떻게 분석을 했고 결과가 어떻게 나왔는지를 알려드리겠습니다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413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우리는 통계분석을 통해 어떤 변수가 관중수에 많은 영향을 미치는지 알아봤습니다</a:t>
            </a:r>
            <a:r>
              <a:rPr lang="en-US" altLang="ko-KR" dirty="0"/>
              <a:t>. </a:t>
            </a:r>
            <a:r>
              <a:rPr lang="ko-KR" altLang="en-US" dirty="0"/>
              <a:t> 오른쪽에 있는 파란색 막대바가 관중수와 높은 상관관계를 가진 변수들인데 이 모델에서는 앞의 통계분석과는 다른 결과를 내비친 변수들이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기온은 상관관계가 낮은 변수였으나 모델에선 꽤 중요한 변수로 작동했고</a:t>
            </a:r>
            <a:endParaRPr lang="en-US" altLang="ko-KR" dirty="0"/>
          </a:p>
          <a:p>
            <a:r>
              <a:rPr lang="ko-KR" altLang="en-US" dirty="0"/>
              <a:t>더비와 연패는 상관관계가 높은 변수였지만 모델에서는 중요한 변수로 작동하지 않았습니다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9975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릿지</a:t>
            </a:r>
            <a:r>
              <a:rPr lang="ko-KR" altLang="en-US" dirty="0"/>
              <a:t> 모델 설명하겠습니다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8347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릿지모델을</a:t>
            </a:r>
            <a:r>
              <a:rPr lang="ko-KR" altLang="en-US" dirty="0"/>
              <a:t> 사용할 때 </a:t>
            </a:r>
            <a:r>
              <a:rPr lang="ko-KR" altLang="en-US" dirty="0" err="1"/>
              <a:t>그리드서치씨븨를</a:t>
            </a:r>
            <a:r>
              <a:rPr lang="ko-KR" altLang="en-US" dirty="0"/>
              <a:t> 사용해 매개변수를 최적화하고 </a:t>
            </a:r>
            <a:r>
              <a:rPr lang="en-US" altLang="ko-KR" dirty="0"/>
              <a:t>k</a:t>
            </a:r>
            <a:r>
              <a:rPr lang="ko-KR" altLang="en-US" dirty="0" err="1"/>
              <a:t>폴드</a:t>
            </a:r>
            <a:r>
              <a:rPr lang="ko-KR" altLang="en-US" dirty="0"/>
              <a:t> 교차검증을 통해 모델을 일반화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417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역시 앞선 모델들과 마찬가지로 </a:t>
            </a:r>
            <a:r>
              <a:rPr lang="ko-KR" altLang="en-US" dirty="0" err="1"/>
              <a:t>산점도를</a:t>
            </a:r>
            <a:r>
              <a:rPr lang="ko-KR" altLang="en-US" dirty="0"/>
              <a:t> 그렸습니다</a:t>
            </a:r>
            <a:r>
              <a:rPr lang="en-US" altLang="ko-KR" dirty="0"/>
              <a:t>. </a:t>
            </a:r>
            <a:r>
              <a:rPr lang="ko-KR" altLang="en-US" dirty="0"/>
              <a:t>이전의 그래프들과 같이 </a:t>
            </a:r>
            <a:r>
              <a:rPr lang="ko-KR" altLang="en-US" dirty="0" err="1"/>
              <a:t>데이터량이</a:t>
            </a:r>
            <a:r>
              <a:rPr lang="ko-KR" altLang="en-US" dirty="0"/>
              <a:t> 많아질 수록 기울기가 </a:t>
            </a:r>
            <a:r>
              <a:rPr lang="en-US" altLang="ko-KR" dirty="0"/>
              <a:t>1</a:t>
            </a:r>
            <a:r>
              <a:rPr lang="ko-KR" altLang="en-US" dirty="0"/>
              <a:t>에 가까워지고 점의 퍼짐 정도가 줄어듭니다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4366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모델에선 교차검증의 횟수를 달리 해서 확인해 봤습니다</a:t>
            </a:r>
            <a:r>
              <a:rPr lang="en-US" altLang="ko-KR" dirty="0"/>
              <a:t>. </a:t>
            </a:r>
            <a:r>
              <a:rPr lang="ko-KR" altLang="en-US" dirty="0"/>
              <a:t>반복검증을 하지 않았을 때 보다 반복검증을 했을 때 데이터가 적은 경우에 </a:t>
            </a:r>
            <a:r>
              <a:rPr lang="en-US" altLang="ko-KR" dirty="0"/>
              <a:t>2014</a:t>
            </a:r>
            <a:r>
              <a:rPr lang="ko-KR" altLang="en-US" dirty="0"/>
              <a:t>년과 </a:t>
            </a:r>
            <a:r>
              <a:rPr lang="en-US" altLang="ko-KR" dirty="0"/>
              <a:t>2018</a:t>
            </a:r>
            <a:r>
              <a:rPr lang="ko-KR" altLang="en-US" dirty="0"/>
              <a:t>년의 차이가 더 작은 결과를 가져오는 것을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1420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차이를 </a:t>
            </a:r>
            <a:r>
              <a:rPr lang="en-US" altLang="ko-KR" dirty="0"/>
              <a:t>r</a:t>
            </a:r>
            <a:r>
              <a:rPr lang="ko-KR" altLang="en-US" dirty="0"/>
              <a:t>스퀘어로 년도 별 정확도를 확인해 봤습니다</a:t>
            </a:r>
            <a:r>
              <a:rPr lang="en-US" altLang="ko-KR" dirty="0"/>
              <a:t>. </a:t>
            </a:r>
            <a:r>
              <a:rPr lang="ko-KR" altLang="en-US" dirty="0"/>
              <a:t>반복검증을 했을 때가 </a:t>
            </a:r>
            <a:r>
              <a:rPr lang="ko-KR" altLang="en-US" dirty="0" err="1"/>
              <a:t>안했을때보다</a:t>
            </a:r>
            <a:r>
              <a:rPr lang="ko-KR" altLang="en-US" dirty="0"/>
              <a:t> 적은 데이터에서도 더 정확한 값을 낸다는 것을 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720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앞에서 세가지 모델을 돌려보았고 각기 세가지 결과가 나왔습니다</a:t>
            </a:r>
            <a:r>
              <a:rPr lang="en-US" altLang="ko-KR" dirty="0"/>
              <a:t>. </a:t>
            </a:r>
            <a:r>
              <a:rPr lang="ko-KR" altLang="en-US" dirty="0"/>
              <a:t>이 결과들을 종합해 말씀드리겠습니다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482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그러기 앞서 모델마다 같은 값으로 비교하기 위해 우리는 </a:t>
            </a:r>
            <a:r>
              <a:rPr lang="en-US" altLang="ko-KR" dirty="0"/>
              <a:t>r square </a:t>
            </a:r>
            <a:r>
              <a:rPr lang="ko-KR" altLang="en-US" dirty="0"/>
              <a:t>값을 구해 정확도를 비교해 보기로 했습니다</a:t>
            </a:r>
            <a:r>
              <a:rPr lang="en-US" altLang="ko-KR" dirty="0"/>
              <a:t>. R square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에 가까울 수록 정확도가 높습니다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938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세가지 모델의 정확도를 비교한 결과입니다</a:t>
            </a:r>
            <a:r>
              <a:rPr lang="en-US" altLang="ko-KR" dirty="0"/>
              <a:t>. </a:t>
            </a:r>
            <a:r>
              <a:rPr lang="ko-KR" altLang="en-US" dirty="0"/>
              <a:t>우리는 </a:t>
            </a:r>
            <a:r>
              <a:rPr lang="ko-KR" altLang="en-US" dirty="0" err="1"/>
              <a:t>머신러닝을</a:t>
            </a:r>
            <a:r>
              <a:rPr lang="ko-KR" altLang="en-US" dirty="0"/>
              <a:t> 돌리기 전 정했던 목적을 다시 기억해 볼 필요가 있습니다</a:t>
            </a:r>
            <a:r>
              <a:rPr lang="en-US" altLang="ko-KR" dirty="0"/>
              <a:t>. </a:t>
            </a:r>
            <a:r>
              <a:rPr lang="ko-KR" altLang="en-US" dirty="0"/>
              <a:t>우리는 이 데이터에 가장 적합한 모델을 찾는 것이 목적이었습니다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그래프를 보시면 다른 모델보다 높은 값을 가진 </a:t>
            </a:r>
            <a:r>
              <a:rPr lang="ko-KR" altLang="en-US" dirty="0" err="1"/>
              <a:t>릿지모델이</a:t>
            </a:r>
            <a:r>
              <a:rPr lang="ko-KR" altLang="en-US" dirty="0"/>
              <a:t> 이 데이터에 가장 적합한 모델이라 할 수 있겠습니다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9962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</a:t>
            </a:r>
            <a:r>
              <a:rPr lang="ko-KR" altLang="en-US" dirty="0" err="1"/>
              <a:t>릿지</a:t>
            </a:r>
            <a:r>
              <a:rPr lang="ko-KR" altLang="en-US" dirty="0"/>
              <a:t> 모델을 적합한 모델로 선정했지만 뭔가 이상한 점이 발견됐습니다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왜 이 주제</a:t>
            </a:r>
            <a:r>
              <a:rPr lang="en-US" altLang="ko-KR" dirty="0"/>
              <a:t>, k</a:t>
            </a:r>
            <a:r>
              <a:rPr lang="ko-KR" altLang="en-US" dirty="0"/>
              <a:t>리그 </a:t>
            </a:r>
            <a:r>
              <a:rPr lang="ko-KR" altLang="en-US" dirty="0" err="1"/>
              <a:t>관중수</a:t>
            </a:r>
            <a:r>
              <a:rPr lang="ko-KR" altLang="en-US" dirty="0"/>
              <a:t> 예측을 선택하게 되었는가</a:t>
            </a:r>
            <a:r>
              <a:rPr lang="en-US" altLang="ko-KR" dirty="0"/>
              <a:t>.. </a:t>
            </a:r>
            <a:r>
              <a:rPr lang="ko-KR" altLang="en-US" dirty="0" err="1"/>
              <a:t>궁금하실겁니다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032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세개의 </a:t>
            </a:r>
            <a:r>
              <a:rPr lang="ko-KR" altLang="en-US" dirty="0" err="1"/>
              <a:t>산점도</a:t>
            </a:r>
            <a:r>
              <a:rPr lang="ko-KR" altLang="en-US" dirty="0"/>
              <a:t> 그래프에서는 데이터가 쌓일 수록 해가 갈수록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차이가 </a:t>
            </a:r>
            <a:r>
              <a:rPr lang="ko-KR" altLang="en-US" dirty="0" err="1"/>
              <a:t>줄어드는것을</a:t>
            </a:r>
            <a:r>
              <a:rPr lang="ko-KR" altLang="en-US" dirty="0"/>
              <a:t> 볼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우리가 마지막으로 본 그래프는 점수가 점점 떨어지는 경향을 보이고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오른쪽은 통계분석에서 보셨던 년도 별 평균 관중 수입니다</a:t>
            </a:r>
            <a:r>
              <a:rPr lang="en-US" altLang="ko-KR" dirty="0"/>
              <a:t>. 2018</a:t>
            </a:r>
            <a:r>
              <a:rPr lang="ko-KR" altLang="en-US" dirty="0"/>
              <a:t>년까지는 관중 수가 감소하고 있는 것을 볼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관중 수가 </a:t>
            </a:r>
            <a:r>
              <a:rPr lang="ko-KR" altLang="en-US" dirty="0" err="1"/>
              <a:t>감소하는것을</a:t>
            </a:r>
            <a:r>
              <a:rPr lang="ko-KR" altLang="en-US" dirty="0"/>
              <a:t> 모델에 반영하지 못해 나타난 현상이 아닌가 생각이 들고 </a:t>
            </a:r>
            <a:r>
              <a:rPr lang="en-US" altLang="ko-KR" dirty="0"/>
              <a:t>2019</a:t>
            </a:r>
            <a:r>
              <a:rPr lang="ko-KR" altLang="en-US" dirty="0"/>
              <a:t>년엔 다시 관중이 늘고 있으니 </a:t>
            </a:r>
            <a:r>
              <a:rPr lang="en-US" altLang="ko-KR" dirty="0"/>
              <a:t>2019</a:t>
            </a:r>
            <a:r>
              <a:rPr lang="ko-KR" altLang="en-US" dirty="0"/>
              <a:t>년 관중 수를 예측한다면 더 정확한 결과를 볼 수 </a:t>
            </a:r>
            <a:r>
              <a:rPr lang="ko-KR" altLang="en-US" dirty="0" err="1"/>
              <a:t>있을것이라</a:t>
            </a:r>
            <a:r>
              <a:rPr lang="ko-KR" altLang="en-US" dirty="0"/>
              <a:t> 예상됩니다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54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모델을 직접 돌려보면서 알게 된 사실이 있었습니다</a:t>
            </a:r>
            <a:r>
              <a:rPr lang="en-US" altLang="ko-KR" dirty="0"/>
              <a:t>. </a:t>
            </a:r>
            <a:r>
              <a:rPr lang="ko-KR" altLang="en-US" dirty="0"/>
              <a:t>모델의 파라미터 선택은 신중해야 한다는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모델의 </a:t>
            </a:r>
            <a:r>
              <a:rPr lang="ko-KR" altLang="en-US" dirty="0" err="1"/>
              <a:t>파라미터중에</a:t>
            </a:r>
            <a:r>
              <a:rPr lang="ko-KR" altLang="en-US" dirty="0"/>
              <a:t> </a:t>
            </a:r>
            <a:r>
              <a:rPr lang="en-US" altLang="ko-KR" dirty="0"/>
              <a:t>estimator </a:t>
            </a:r>
            <a:r>
              <a:rPr lang="ko-KR" altLang="en-US" dirty="0"/>
              <a:t>를 너무 크게 잡아 </a:t>
            </a:r>
            <a:r>
              <a:rPr lang="ko-KR" altLang="en-US" dirty="0" err="1"/>
              <a:t>오버피팅이</a:t>
            </a:r>
            <a:r>
              <a:rPr lang="ko-KR" altLang="en-US" dirty="0"/>
              <a:t> 일어나 결과 신뢰도에 문제가 있는 경우가 있었고 </a:t>
            </a:r>
            <a:endParaRPr lang="en-US" altLang="ko-KR" dirty="0"/>
          </a:p>
          <a:p>
            <a:r>
              <a:rPr lang="ko-KR" altLang="en-US" dirty="0"/>
              <a:t>또한 사용자가 직접 기입한 파라미터의 수치보다 기본으로 제공하는 파라미터 수치가 더 정확한 결과를 도출하는 경우가 있었습니다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파라미터의 수치는 결과에 민감하게 작용하니 사용자가 직접 정하는 것 보다 </a:t>
            </a:r>
            <a:r>
              <a:rPr lang="ko-KR" altLang="en-US" dirty="0" err="1"/>
              <a:t>그리드서치씨븨와</a:t>
            </a:r>
            <a:r>
              <a:rPr lang="ko-KR" altLang="en-US" dirty="0"/>
              <a:t> 같이 모델이 직접 최적의 파라미터를 찾게 </a:t>
            </a:r>
            <a:r>
              <a:rPr lang="ko-KR" altLang="en-US" dirty="0" err="1"/>
              <a:t>하는것이</a:t>
            </a:r>
            <a:r>
              <a:rPr lang="ko-KR" altLang="en-US" dirty="0"/>
              <a:t> 가장 좋은 방법이라는 결론을 내렸습니다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115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선택한 모델과 그 모델의 예측 관중 수를 가지로 스마트폰 어플리케이션이나 웹 서비스로 소비자에게 제공하는 것과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예측결과를 각 구단이 사용할 수 있게 하는 서비스를 개발하는 것이 앞으로의 과제입니다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645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95EAC8-056C-48E8-AAB0-A5DF4FA6EBC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34727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분석결과가 정확하게 나와도 계속 누적되는 데이터라는 특성상 누적때마다 나오는 </a:t>
            </a:r>
            <a:r>
              <a:rPr lang="ko-KR" altLang="en-US" dirty="0" err="1"/>
              <a:t>분석정확도의</a:t>
            </a:r>
            <a:r>
              <a:rPr lang="ko-KR" altLang="en-US" dirty="0"/>
              <a:t> 경향성을 분석해야 미처 생각하지 못했던 요소를 발견할 수 있다는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95EAC8-056C-48E8-AAB0-A5DF4FA6EBC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695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데이터를 모으는데 사용했던 문헌들과 사이트입니다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137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37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2019</a:t>
            </a:r>
            <a:r>
              <a:rPr lang="ko-KR" altLang="en-US" dirty="0"/>
              <a:t>년 기사입니다</a:t>
            </a:r>
            <a:r>
              <a:rPr lang="en-US" altLang="ko-KR" dirty="0"/>
              <a:t>. </a:t>
            </a:r>
            <a:r>
              <a:rPr lang="ko-KR" altLang="en-US" dirty="0"/>
              <a:t>보시는 것처럼 </a:t>
            </a:r>
            <a:r>
              <a:rPr lang="en-US" altLang="ko-KR" dirty="0"/>
              <a:t>k</a:t>
            </a:r>
            <a:r>
              <a:rPr lang="ko-KR" altLang="en-US" dirty="0"/>
              <a:t>리그가 </a:t>
            </a:r>
            <a:r>
              <a:rPr lang="ko-KR" altLang="en-US" dirty="0" err="1"/>
              <a:t>흥행대박이</a:t>
            </a:r>
            <a:r>
              <a:rPr lang="ko-KR" altLang="en-US" dirty="0"/>
              <a:t> 나서 관중수가 점점 아니 급격하게 늘어나고있습니다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국제경기에서 좋은 성적</a:t>
            </a:r>
            <a:r>
              <a:rPr lang="en-US" altLang="ko-KR" dirty="0"/>
              <a:t>, </a:t>
            </a:r>
            <a:r>
              <a:rPr lang="ko-KR" altLang="en-US" dirty="0"/>
              <a:t>월드컵 </a:t>
            </a:r>
            <a:r>
              <a:rPr lang="ko-KR" altLang="en-US" dirty="0" err="1"/>
              <a:t>스타선수탄생</a:t>
            </a:r>
            <a:r>
              <a:rPr lang="en-US" altLang="ko-KR" dirty="0"/>
              <a:t>, </a:t>
            </a:r>
            <a:r>
              <a:rPr lang="ko-KR" altLang="en-US" dirty="0"/>
              <a:t>축구전용구장 건설로 인한 효과인데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이런 긍정적인 효과에도 불구하고 예매나 발권</a:t>
            </a:r>
            <a:r>
              <a:rPr lang="en-US" altLang="ko-KR" dirty="0"/>
              <a:t>,</a:t>
            </a:r>
            <a:r>
              <a:rPr lang="ko-KR" altLang="en-US" dirty="0"/>
              <a:t> 주차가 아직도 부족한 실정입니다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68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보여줬던 불편함을 관중 수 예측을 통해 해소할 수만 있다면 구단은 티켓판매량을 예측해 </a:t>
            </a:r>
            <a:r>
              <a:rPr lang="ko-KR" altLang="en-US" dirty="0" err="1"/>
              <a:t>필요없는</a:t>
            </a:r>
            <a:r>
              <a:rPr lang="ko-KR" altLang="en-US" dirty="0"/>
              <a:t> 지출을 줄일 수 있고 관중은 경기장이 얼마나 혼잡할지를 알 수 있어 이 혼잡한 것에 미리 대처를 할 수 </a:t>
            </a:r>
            <a:r>
              <a:rPr lang="ko-KR" altLang="en-US" dirty="0" err="1"/>
              <a:t>있을것입니다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이처럼 모두의 불편을 해소하기 위해 이 주제를 선택하게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187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모두가 불편하지 않는 </a:t>
            </a:r>
            <a:r>
              <a:rPr lang="en-US" altLang="ko-KR" dirty="0"/>
              <a:t>k</a:t>
            </a:r>
            <a:r>
              <a:rPr lang="ko-KR" altLang="en-US" dirty="0"/>
              <a:t>리그를 만들기 위해서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 우리는 모든 경기를 분석하면 관중수에 영향을 주는 것들이 있을 것이고 그것들을 분석하면 관중수를 정확히 예측 할 수 </a:t>
            </a:r>
            <a:r>
              <a:rPr lang="ko-KR" altLang="en-US" dirty="0" err="1"/>
              <a:t>있을것이라</a:t>
            </a:r>
            <a:r>
              <a:rPr lang="ko-KR" altLang="en-US" dirty="0"/>
              <a:t> 생각해 </a:t>
            </a:r>
            <a:r>
              <a:rPr lang="en-US" altLang="ko-KR" dirty="0"/>
              <a:t>k</a:t>
            </a:r>
            <a:r>
              <a:rPr lang="ko-KR" altLang="en-US" dirty="0"/>
              <a:t>리그의 경기 데이터를 다 모았습니다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통계분석을 해봤습니다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모은 데이터입니다</a:t>
            </a:r>
            <a:r>
              <a:rPr lang="en-US" altLang="ko-KR" dirty="0"/>
              <a:t>. </a:t>
            </a:r>
            <a:r>
              <a:rPr lang="ko-KR" altLang="en-US" dirty="0"/>
              <a:t>최종적으로 관중수를 예측하기 위해 필요한 정보들을 요소별로 나눠 생각했습니다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-US" altLang="ko-KR" dirty="0"/>
              <a:t>k</a:t>
            </a:r>
            <a:r>
              <a:rPr lang="ko-KR" altLang="en-US" dirty="0"/>
              <a:t>리그가 제공하는 데이터가 이중에 반 정도밖에 되지 않았기 때문에 홈팀요소와 </a:t>
            </a:r>
            <a:r>
              <a:rPr lang="ko-KR" altLang="en-US" dirty="0" err="1"/>
              <a:t>원정팀</a:t>
            </a:r>
            <a:r>
              <a:rPr lang="ko-KR" altLang="en-US" dirty="0"/>
              <a:t> 요소 기타요소 날씨를 제외한 기후요소와 시간요소의 요일과 공휴일 경기요소의 좌석수와 연고지 인구수는 직접 계산해서 생성하거나 </a:t>
            </a:r>
            <a:r>
              <a:rPr lang="ko-KR" altLang="en-US" dirty="0" err="1"/>
              <a:t>기상청날씨누리와같은</a:t>
            </a:r>
            <a:r>
              <a:rPr lang="ko-KR" altLang="en-US" dirty="0"/>
              <a:t> 사이트에서 </a:t>
            </a:r>
            <a:r>
              <a:rPr lang="ko-KR" altLang="en-US" dirty="0" err="1"/>
              <a:t>가져와야했습니다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개년도 데이터를 확보했습니다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268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앞의 데이터들을 범주형과 연속형 그리고 을 따로 나눠 상관관계를 분석해봤습니다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범주형 데이터들의 관중수와 어떤 상관관계를 나타내는지 보여주는 그래프입니다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저희는 이 데이터들에 대해 몇가지 가설을 세우고 시작했는데 </a:t>
            </a:r>
            <a:endParaRPr lang="en-US" altLang="ko-KR" dirty="0"/>
          </a:p>
          <a:p>
            <a:r>
              <a:rPr lang="ko-KR" altLang="en-US" dirty="0"/>
              <a:t>날씨가 좋을수록 </a:t>
            </a:r>
            <a:r>
              <a:rPr lang="en-US" altLang="ko-KR" dirty="0"/>
              <a:t>/ </a:t>
            </a:r>
            <a:r>
              <a:rPr lang="ko-KR" altLang="en-US" dirty="0"/>
              <a:t>팀의 인기가 많을수록 </a:t>
            </a:r>
            <a:r>
              <a:rPr lang="en-US" altLang="ko-KR" dirty="0"/>
              <a:t>/ </a:t>
            </a:r>
            <a:r>
              <a:rPr lang="ko-KR" altLang="en-US" dirty="0" err="1"/>
              <a:t>쉬는날이면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관중수가 </a:t>
            </a:r>
            <a:r>
              <a:rPr lang="ko-KR" altLang="en-US" dirty="0" err="1"/>
              <a:t>많을거라</a:t>
            </a:r>
            <a:r>
              <a:rPr lang="ko-KR" altLang="en-US" dirty="0"/>
              <a:t> 생각했습니다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ko-KR" altLang="en-US" dirty="0"/>
              <a:t>그래프의 </a:t>
            </a:r>
            <a:r>
              <a:rPr lang="en-US" altLang="ko-KR" dirty="0"/>
              <a:t>y</a:t>
            </a:r>
            <a:r>
              <a:rPr lang="ko-KR" altLang="en-US" dirty="0"/>
              <a:t>축은 평균 관중수를 보여줍니다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아래 두 그래프를 보면 날씨가 좋을 수록 관중수가 많고 </a:t>
            </a:r>
            <a:r>
              <a:rPr lang="ko-KR" altLang="en-US" dirty="0" err="1"/>
              <a:t>쉬는날이면</a:t>
            </a:r>
            <a:r>
              <a:rPr lang="ko-KR" altLang="en-US" dirty="0"/>
              <a:t> 관중수가 </a:t>
            </a:r>
            <a:r>
              <a:rPr lang="ko-KR" altLang="en-US" dirty="0" err="1"/>
              <a:t>많다는것을</a:t>
            </a:r>
            <a:r>
              <a:rPr lang="ko-KR" altLang="en-US" dirty="0"/>
              <a:t> 보여줘 가설이 맞다는 걸 확인할 수 있었습니다</a:t>
            </a:r>
            <a:r>
              <a:rPr lang="en-US" altLang="ko-KR" dirty="0"/>
              <a:t>. </a:t>
            </a:r>
            <a:r>
              <a:rPr lang="ko-KR" altLang="en-US" dirty="0"/>
              <a:t>다른 변수들과 분석해본 결과로는 연도별로는 </a:t>
            </a:r>
            <a:r>
              <a:rPr lang="ko-KR" altLang="en-US" dirty="0" err="1"/>
              <a:t>게속</a:t>
            </a:r>
            <a:r>
              <a:rPr lang="ko-KR" altLang="en-US" dirty="0"/>
              <a:t> 줄어들었고 월별로는 개막전과 </a:t>
            </a:r>
            <a:r>
              <a:rPr lang="ko-KR" altLang="en-US" dirty="0" err="1"/>
              <a:t>최종전</a:t>
            </a:r>
            <a:r>
              <a:rPr lang="ko-KR" altLang="en-US" dirty="0"/>
              <a:t> 승강플레이오프가 있었던 </a:t>
            </a:r>
            <a:r>
              <a:rPr lang="en-US" altLang="ko-KR" dirty="0"/>
              <a:t>3</a:t>
            </a:r>
            <a:r>
              <a:rPr lang="ko-KR" altLang="en-US" dirty="0"/>
              <a:t>월과 </a:t>
            </a:r>
            <a:r>
              <a:rPr lang="en-US" altLang="ko-KR" dirty="0"/>
              <a:t>12</a:t>
            </a:r>
            <a:r>
              <a:rPr lang="ko-KR" altLang="en-US" dirty="0"/>
              <a:t>월이 상대적으로 관중 수가 더 </a:t>
            </a:r>
            <a:r>
              <a:rPr lang="ko-KR" altLang="en-US" dirty="0" err="1"/>
              <a:t>많았다는걸</a:t>
            </a:r>
            <a:r>
              <a:rPr lang="ko-KR" altLang="en-US" dirty="0"/>
              <a:t> 알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197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왼쪽은 연속형 데이터들의 관중수와의 </a:t>
            </a:r>
            <a:r>
              <a:rPr lang="ko-KR" altLang="en-US" dirty="0" err="1"/>
              <a:t>상관관게를</a:t>
            </a:r>
            <a:r>
              <a:rPr lang="ko-KR" altLang="en-US" dirty="0"/>
              <a:t> 나타내는 그래프입니다</a:t>
            </a:r>
            <a:r>
              <a:rPr lang="en-US" altLang="ko-KR" dirty="0"/>
              <a:t>. </a:t>
            </a:r>
            <a:r>
              <a:rPr lang="ko-KR" altLang="en-US" dirty="0" err="1"/>
              <a:t>중간에있는</a:t>
            </a:r>
            <a:r>
              <a:rPr lang="ko-KR" altLang="en-US" dirty="0"/>
              <a:t> 파란색 막대 바가 팀 순위인데 앞서 말했던 순위가 높을 수록 관중 수가 </a:t>
            </a:r>
            <a:r>
              <a:rPr lang="ko-KR" altLang="en-US" dirty="0" err="1"/>
              <a:t>많을것이란</a:t>
            </a:r>
            <a:r>
              <a:rPr lang="ko-KR" altLang="en-US" dirty="0"/>
              <a:t> 가설에 </a:t>
            </a:r>
            <a:r>
              <a:rPr lang="ko-KR" altLang="en-US" dirty="0" err="1"/>
              <a:t>부합하다는것을</a:t>
            </a:r>
            <a:r>
              <a:rPr lang="ko-KR" altLang="en-US" dirty="0"/>
              <a:t> 알 수 있습니다</a:t>
            </a:r>
            <a:r>
              <a:rPr lang="en-US" altLang="ko-KR" dirty="0"/>
              <a:t>. </a:t>
            </a:r>
            <a:r>
              <a:rPr lang="ko-KR" altLang="en-US" dirty="0"/>
              <a:t>값이 </a:t>
            </a:r>
            <a:r>
              <a:rPr lang="ko-KR" altLang="en-US" dirty="0" err="1"/>
              <a:t>음수인것은</a:t>
            </a:r>
            <a:r>
              <a:rPr lang="ko-KR" altLang="en-US" dirty="0"/>
              <a:t> 순위는 숫자가 작을 수록 높은 </a:t>
            </a:r>
            <a:r>
              <a:rPr lang="ko-KR" altLang="en-US" dirty="0" err="1"/>
              <a:t>수치이기때문입니다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이외에 다른 수치들로는 팀이 인기가 있거나 </a:t>
            </a:r>
            <a:r>
              <a:rPr lang="en-US" altLang="ko-KR" dirty="0"/>
              <a:t>1</a:t>
            </a:r>
            <a:r>
              <a:rPr lang="ko-KR" altLang="en-US" dirty="0"/>
              <a:t>부리그에 속한 경기이거나 팀 연고지에 인구수가 많은 등 우리가 쉽게 예상 할 수 있었던 변수들이 </a:t>
            </a:r>
            <a:r>
              <a:rPr lang="ko-KR" altLang="en-US" dirty="0" err="1"/>
              <a:t>관중수하고의</a:t>
            </a:r>
            <a:r>
              <a:rPr lang="ko-KR" altLang="en-US" dirty="0"/>
              <a:t> 상관관계가 더 높았습니다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95EAC8-056C-48E8-AAB0-A5DF4FA6EBC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722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369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9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962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378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4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20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86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709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9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0A530-CE82-4A5D-A2C8-5AF40022A63D}" type="datetimeFigureOut">
              <a:rPr lang="ko-KR" altLang="en-US" smtClean="0"/>
              <a:t>2019-11-17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13618-7173-4B69-83F8-ACCB88FE74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246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9F0A530-CE82-4A5D-A2C8-5AF40022A63D}" type="datetimeFigureOut">
              <a:rPr lang="ko-KR" altLang="en-US" smtClean="0"/>
              <a:pPr/>
              <a:t>2019-11-17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AAE13618-7173-4B69-83F8-ACCB88FE74C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0366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7" Type="http://schemas.openxmlformats.org/officeDocument/2006/relationships/image" Target="../media/image2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3.png" /><Relationship Id="rId5" Type="http://schemas.openxmlformats.org/officeDocument/2006/relationships/image" Target="../media/image22.png" /><Relationship Id="rId4" Type="http://schemas.openxmlformats.org/officeDocument/2006/relationships/image" Target="../media/image21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2.xml" /><Relationship Id="rId5" Type="http://schemas.openxmlformats.org/officeDocument/2006/relationships/image" Target="../media/image13.png" /><Relationship Id="rId4" Type="http://schemas.openxmlformats.org/officeDocument/2006/relationships/image" Target="../media/image6.jpeg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7.png" /><Relationship Id="rId5" Type="http://schemas.openxmlformats.org/officeDocument/2006/relationships/image" Target="../media/image26.png" /><Relationship Id="rId4" Type="http://schemas.openxmlformats.org/officeDocument/2006/relationships/image" Target="../media/image6.jpeg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29.png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7" Type="http://schemas.openxmlformats.org/officeDocument/2006/relationships/image" Target="../media/image7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29.png" /><Relationship Id="rId5" Type="http://schemas.openxmlformats.org/officeDocument/2006/relationships/image" Target="../media/image6.jpeg" /><Relationship Id="rId4" Type="http://schemas.openxmlformats.org/officeDocument/2006/relationships/image" Target="../media/image5.jpe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7" Type="http://schemas.openxmlformats.org/officeDocument/2006/relationships/image" Target="../media/image31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30.png" /><Relationship Id="rId5" Type="http://schemas.openxmlformats.org/officeDocument/2006/relationships/image" Target="../media/image20.png" /><Relationship Id="rId4" Type="http://schemas.openxmlformats.org/officeDocument/2006/relationships/image" Target="../media/image29.png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 /><Relationship Id="rId3" Type="http://schemas.openxmlformats.org/officeDocument/2006/relationships/hyperlink" Target="http://data.kleague.com/" TargetMode="External" /><Relationship Id="rId7" Type="http://schemas.openxmlformats.org/officeDocument/2006/relationships/image" Target="../media/image34.jpe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2.xml" /><Relationship Id="rId6" Type="http://schemas.openxmlformats.org/officeDocument/2006/relationships/hyperlink" Target="https://scikit-learn.org/stable/modules/generated/sklearn.ensemble.RandomForestRegressor.html" TargetMode="External" /><Relationship Id="rId5" Type="http://schemas.openxmlformats.org/officeDocument/2006/relationships/hyperlink" Target="https://data.kma.go.kr/cmmn/main.do" TargetMode="External" /><Relationship Id="rId4" Type="http://schemas.openxmlformats.org/officeDocument/2006/relationships/image" Target="../media/image33.png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4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6.jpe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.png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10.png" /><Relationship Id="rId5" Type="http://schemas.openxmlformats.org/officeDocument/2006/relationships/image" Target="../media/image9.png" /><Relationship Id="rId4" Type="http://schemas.openxmlformats.org/officeDocument/2006/relationships/image" Target="../media/image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B9099EC-1CE6-42C0-8FD5-CE74A94FDE0B}"/>
              </a:ext>
            </a:extLst>
          </p:cNvPr>
          <p:cNvSpPr txBox="1"/>
          <p:nvPr/>
        </p:nvSpPr>
        <p:spPr>
          <a:xfrm>
            <a:off x="0" y="3389134"/>
            <a:ext cx="9380907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프로축구</a:t>
            </a:r>
            <a:r>
              <a:rPr lang="en-US" altLang="ko-KR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K</a:t>
            </a:r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리그 </a:t>
            </a:r>
            <a:r>
              <a:rPr lang="ko-KR" altLang="en-US" sz="4700" b="1" dirty="0" err="1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47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예측</a:t>
            </a:r>
            <a:endParaRPr lang="en-US" altLang="ko-KR" sz="47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rgbClr val="27212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9E066D4-D787-40BB-937F-8757BF834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37" y="1127354"/>
            <a:ext cx="16351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3" name="직사각형 3">
            <a:extLst>
              <a:ext uri="{FF2B5EF4-FFF2-40B4-BE49-F238E27FC236}">
                <a16:creationId xmlns:a16="http://schemas.microsoft.com/office/drawing/2014/main" id="{F525841D-307E-4C01-902C-4A03DB907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4" name="직사각형 5">
            <a:extLst>
              <a:ext uri="{FF2B5EF4-FFF2-40B4-BE49-F238E27FC236}">
                <a16:creationId xmlns:a16="http://schemas.microsoft.com/office/drawing/2014/main" id="{B9969C42-5648-4515-89EA-31D1DA9615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5" name="직사각형 4">
            <a:extLst>
              <a:ext uri="{FF2B5EF4-FFF2-40B4-BE49-F238E27FC236}">
                <a16:creationId xmlns:a16="http://schemas.microsoft.com/office/drawing/2014/main" id="{114A0D04-FA98-4111-826A-67DD518EC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6" name="직사각형 6">
            <a:extLst>
              <a:ext uri="{FF2B5EF4-FFF2-40B4-BE49-F238E27FC236}">
                <a16:creationId xmlns:a16="http://schemas.microsoft.com/office/drawing/2014/main" id="{DF439A48-A6A8-4909-B7CD-878D7ABAA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4901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66393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통계분석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b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408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셋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607013" y="1613955"/>
            <a:ext cx="21350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[training set]</a:t>
            </a:r>
            <a:endParaRPr lang="ko-KR" altLang="en-US" sz="28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052347" y="1618138"/>
            <a:ext cx="2841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test set</a:t>
            </a:r>
            <a:r>
              <a:rPr lang="ko-KR" altLang="en-US" sz="28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28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68520E5-AF4B-4758-BD29-D353150110B8}"/>
              </a:ext>
            </a:extLst>
          </p:cNvPr>
          <p:cNvSpPr/>
          <p:nvPr/>
        </p:nvSpPr>
        <p:spPr>
          <a:xfrm>
            <a:off x="1219200" y="2036812"/>
            <a:ext cx="2903220" cy="34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78E76A4-EB58-4BA3-A1DB-185DEC7AD132}"/>
              </a:ext>
            </a:extLst>
          </p:cNvPr>
          <p:cNvSpPr/>
          <p:nvPr/>
        </p:nvSpPr>
        <p:spPr>
          <a:xfrm>
            <a:off x="1093459" y="2867183"/>
            <a:ext cx="1080000" cy="540000"/>
          </a:xfrm>
          <a:prstGeom prst="rect">
            <a:avLst/>
          </a:prstGeom>
          <a:solidFill>
            <a:srgbClr val="061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2013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6F523A3-25B9-4F96-B325-CFCF99DA6217}"/>
              </a:ext>
            </a:extLst>
          </p:cNvPr>
          <p:cNvSpPr/>
          <p:nvPr/>
        </p:nvSpPr>
        <p:spPr>
          <a:xfrm>
            <a:off x="2595773" y="3928565"/>
            <a:ext cx="1080000" cy="540000"/>
          </a:xfrm>
          <a:prstGeom prst="rect">
            <a:avLst/>
          </a:prstGeom>
          <a:solidFill>
            <a:srgbClr val="061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2014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0711BAD-000F-43FB-9A1A-D559CB9581E8}"/>
              </a:ext>
            </a:extLst>
          </p:cNvPr>
          <p:cNvSpPr/>
          <p:nvPr/>
        </p:nvSpPr>
        <p:spPr>
          <a:xfrm>
            <a:off x="2884170" y="2897870"/>
            <a:ext cx="1080000" cy="540000"/>
          </a:xfrm>
          <a:prstGeom prst="rect">
            <a:avLst/>
          </a:prstGeom>
          <a:solidFill>
            <a:srgbClr val="061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2015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C7C733-60CB-4FEE-B5BF-3D30FA312030}"/>
              </a:ext>
            </a:extLst>
          </p:cNvPr>
          <p:cNvSpPr/>
          <p:nvPr/>
        </p:nvSpPr>
        <p:spPr>
          <a:xfrm>
            <a:off x="873691" y="4284619"/>
            <a:ext cx="1080000" cy="540000"/>
          </a:xfrm>
          <a:prstGeom prst="rect">
            <a:avLst/>
          </a:prstGeom>
          <a:solidFill>
            <a:srgbClr val="061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2016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99BE89A-3B34-4ADE-979D-3692EDC17A0C}"/>
              </a:ext>
            </a:extLst>
          </p:cNvPr>
          <p:cNvSpPr/>
          <p:nvPr/>
        </p:nvSpPr>
        <p:spPr>
          <a:xfrm>
            <a:off x="2331775" y="5138191"/>
            <a:ext cx="1080000" cy="540000"/>
          </a:xfrm>
          <a:prstGeom prst="rect">
            <a:avLst/>
          </a:prstGeom>
          <a:solidFill>
            <a:srgbClr val="061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2017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EBF3D1-6196-468A-9FBF-8982C1D9E544}"/>
              </a:ext>
            </a:extLst>
          </p:cNvPr>
          <p:cNvSpPr/>
          <p:nvPr/>
        </p:nvSpPr>
        <p:spPr>
          <a:xfrm>
            <a:off x="5021581" y="2019855"/>
            <a:ext cx="2903220" cy="342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en-US" altLang="ko-KR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 defTabSz="685800">
              <a:defRPr/>
            </a:pPr>
            <a:endParaRPr lang="ko-KR" altLang="en-US" sz="1350" dirty="0">
              <a:solidFill>
                <a:prstClr val="white"/>
              </a:solidFill>
              <a:effectLst>
                <a:glow rad="63500">
                  <a:srgbClr val="4472C4">
                    <a:satMod val="175000"/>
                    <a:alpha val="40000"/>
                  </a:srgbClr>
                </a:glow>
              </a:effectLst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4A64B8-9547-4B29-9FE8-E6CF67AB5640}"/>
              </a:ext>
            </a:extLst>
          </p:cNvPr>
          <p:cNvSpPr/>
          <p:nvPr/>
        </p:nvSpPr>
        <p:spPr>
          <a:xfrm>
            <a:off x="5090834" y="2956585"/>
            <a:ext cx="1080000" cy="540000"/>
          </a:xfrm>
          <a:prstGeom prst="rect">
            <a:avLst/>
          </a:prstGeom>
          <a:solidFill>
            <a:srgbClr val="FB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2018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7E2B0D-EF01-4BF8-9E29-CD7718E0BBB7}"/>
              </a:ext>
            </a:extLst>
          </p:cNvPr>
          <p:cNvSpPr/>
          <p:nvPr/>
        </p:nvSpPr>
        <p:spPr>
          <a:xfrm>
            <a:off x="6943546" y="3958555"/>
            <a:ext cx="1080000" cy="540000"/>
          </a:xfrm>
          <a:prstGeom prst="rect">
            <a:avLst/>
          </a:prstGeom>
          <a:solidFill>
            <a:srgbClr val="FB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2014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750BBD-68CB-483B-9775-873D53ECCC8A}"/>
              </a:ext>
            </a:extLst>
          </p:cNvPr>
          <p:cNvSpPr/>
          <p:nvPr/>
        </p:nvSpPr>
        <p:spPr>
          <a:xfrm>
            <a:off x="6935624" y="2769600"/>
            <a:ext cx="1080000" cy="540000"/>
          </a:xfrm>
          <a:prstGeom prst="rect">
            <a:avLst/>
          </a:prstGeom>
          <a:solidFill>
            <a:srgbClr val="FB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2015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63FE0E7-4994-411C-9726-A0A63C41EC46}"/>
              </a:ext>
            </a:extLst>
          </p:cNvPr>
          <p:cNvSpPr/>
          <p:nvPr/>
        </p:nvSpPr>
        <p:spPr>
          <a:xfrm>
            <a:off x="5064301" y="4259900"/>
            <a:ext cx="1080000" cy="540000"/>
          </a:xfrm>
          <a:prstGeom prst="rect">
            <a:avLst/>
          </a:prstGeom>
          <a:solidFill>
            <a:srgbClr val="FB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2016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15F02F7-1E9D-4C55-A719-B2B1BB50D3EC}"/>
              </a:ext>
            </a:extLst>
          </p:cNvPr>
          <p:cNvSpPr/>
          <p:nvPr/>
        </p:nvSpPr>
        <p:spPr>
          <a:xfrm>
            <a:off x="6598811" y="4977501"/>
            <a:ext cx="1080000" cy="540000"/>
          </a:xfrm>
          <a:prstGeom prst="rect">
            <a:avLst/>
          </a:prstGeom>
          <a:solidFill>
            <a:srgbClr val="FB3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240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2017</a:t>
            </a:r>
            <a:endParaRPr lang="ko-KR" altLang="en-US" sz="24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2118802-5A77-4E8B-A79E-5FBA35F41354}"/>
              </a:ext>
            </a:extLst>
          </p:cNvPr>
          <p:cNvCxnSpPr/>
          <p:nvPr/>
        </p:nvCxnSpPr>
        <p:spPr>
          <a:xfrm>
            <a:off x="4572000" y="1637549"/>
            <a:ext cx="0" cy="45233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16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91107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3436" y="3169756"/>
            <a:ext cx="331712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Random Forest Regressor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 Machine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Ridge,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GridSerachCV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38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5488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의사결정트리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A152508-BEED-4D79-9296-22ED44508F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5"/>
          <a:stretch/>
        </p:blipFill>
        <p:spPr>
          <a:xfrm>
            <a:off x="1228193" y="2135289"/>
            <a:ext cx="6572288" cy="2035518"/>
          </a:xfrm>
          <a:prstGeom prst="rect">
            <a:avLst/>
          </a:prstGeom>
        </p:spPr>
      </p:pic>
      <p:pic>
        <p:nvPicPr>
          <p:cNvPr id="7170" name="Picture 2" descr="random forest에 대한 이미지 검색결과">
            <a:extLst>
              <a:ext uri="{FF2B5EF4-FFF2-40B4-BE49-F238E27FC236}">
                <a16:creationId xmlns:a16="http://schemas.microsoft.com/office/drawing/2014/main" id="{5C0EA75F-398C-448E-96F7-2E41CD6B0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" y="1409145"/>
            <a:ext cx="7461504" cy="496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85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Random Forest Regressor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대비 실제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25690-EAD8-4554-A3CC-A4956F231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7" t="4856" r="8657"/>
          <a:stretch/>
        </p:blipFill>
        <p:spPr>
          <a:xfrm>
            <a:off x="731324" y="1619979"/>
            <a:ext cx="7992888" cy="4721464"/>
          </a:xfrm>
          <a:prstGeom prst="rect">
            <a:avLst/>
          </a:prstGeom>
        </p:spPr>
      </p:pic>
      <p:pic>
        <p:nvPicPr>
          <p:cNvPr id="15" name="Picture 2" descr="C:\Users\power\Documents\카카오톡 받은 파일\KakaoTalk_20190925_173809176.png">
            <a:extLst>
              <a:ext uri="{FF2B5EF4-FFF2-40B4-BE49-F238E27FC236}">
                <a16:creationId xmlns:a16="http://schemas.microsoft.com/office/drawing/2014/main" id="{A68C7139-BE0F-439E-AD0C-F6578327E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9" t="5349" r="8656" b="7746"/>
          <a:stretch/>
        </p:blipFill>
        <p:spPr bwMode="auto">
          <a:xfrm>
            <a:off x="419788" y="1409145"/>
            <a:ext cx="8223789" cy="477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626331-645E-4CBB-A3F9-67742096D1A4}"/>
              </a:ext>
            </a:extLst>
          </p:cNvPr>
          <p:cNvSpPr txBox="1"/>
          <p:nvPr/>
        </p:nvSpPr>
        <p:spPr>
          <a:xfrm>
            <a:off x="6641100" y="4565520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예측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85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632960" y="5093148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918682" y="1406202"/>
            <a:ext cx="318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정의 파라미터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116323" y="1406202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기본 파라미터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33729" y="2741164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86491" y="2741164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D9836C-3BE0-4FF3-93A2-E6A793C8F8ED}"/>
              </a:ext>
            </a:extLst>
          </p:cNvPr>
          <p:cNvSpPr txBox="1"/>
          <p:nvPr/>
        </p:nvSpPr>
        <p:spPr>
          <a:xfrm>
            <a:off x="7191063" y="476505"/>
            <a:ext cx="132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연도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R-square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53D93D-10A1-4E41-B4C8-7C51E08425E0}"/>
              </a:ext>
            </a:extLst>
          </p:cNvPr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Random Forest Regressor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B6D755CA-43D1-48FA-BF02-6B11BF97F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33" y="1742672"/>
            <a:ext cx="7326734" cy="48163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BCBAD2-712B-49CB-9E74-FF9AF9C12B80}"/>
              </a:ext>
            </a:extLst>
          </p:cNvPr>
          <p:cNvSpPr txBox="1"/>
          <p:nvPr/>
        </p:nvSpPr>
        <p:spPr>
          <a:xfrm>
            <a:off x="-1116793" y="5134448"/>
            <a:ext cx="318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D442CD-D7F4-4788-8810-7CAE405190FC}"/>
              </a:ext>
            </a:extLst>
          </p:cNvPr>
          <p:cNvSpPr txBox="1"/>
          <p:nvPr/>
        </p:nvSpPr>
        <p:spPr>
          <a:xfrm>
            <a:off x="-1116793" y="2639430"/>
            <a:ext cx="3184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훈련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003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91107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3436" y="3169756"/>
            <a:ext cx="331712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</a:p>
          <a:p>
            <a:pPr algn="dist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 Machine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Ridge, </a:t>
            </a:r>
            <a:r>
              <a:rPr lang="en-US" altLang="ko-KR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GridSerachCV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7392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53D93D-10A1-4E41-B4C8-7C51E08425E0}"/>
              </a:ext>
            </a:extLst>
          </p:cNvPr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Gradient Boosting Machine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BF8D65E-32DF-4D99-9233-6E55B2070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022" y="952845"/>
            <a:ext cx="5604093" cy="560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대비 실제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D74B90-2180-49D5-BBF0-99B0A7BCEFD0}"/>
              </a:ext>
            </a:extLst>
          </p:cNvPr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Gradient Boosting Machine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F56554-8E53-41D6-A719-39B5BCDE9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1"/>
          <a:stretch/>
        </p:blipFill>
        <p:spPr>
          <a:xfrm>
            <a:off x="253942" y="1448334"/>
            <a:ext cx="8573066" cy="50651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626331-645E-4CBB-A3F9-67742096D1A4}"/>
              </a:ext>
            </a:extLst>
          </p:cNvPr>
          <p:cNvSpPr txBox="1"/>
          <p:nvPr/>
        </p:nvSpPr>
        <p:spPr>
          <a:xfrm>
            <a:off x="6641100" y="4578669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예측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119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2166" y="942457"/>
            <a:ext cx="722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87072" y="1811895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k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리그 선정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33729" y="312274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850AF-C1E1-4F26-B089-EDF5DF7B7988}"/>
              </a:ext>
            </a:extLst>
          </p:cNvPr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Gradient Boosting Machine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EFA34-31C6-4F68-A65E-498AA88A7A4F}"/>
              </a:ext>
            </a:extLst>
          </p:cNvPr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모델링 평가</a:t>
            </a:r>
          </a:p>
        </p:txBody>
      </p:sp>
      <p:pic>
        <p:nvPicPr>
          <p:cNvPr id="29" name="Picture 2" descr="C:\Users\power\Documents\카카오톡 받은 파일\KakaoTalk_20190925_173402009.png">
            <a:extLst>
              <a:ext uri="{FF2B5EF4-FFF2-40B4-BE49-F238E27FC236}">
                <a16:creationId xmlns:a16="http://schemas.microsoft.com/office/drawing/2014/main" id="{C30C3CE8-2E89-4FC9-B40D-EEC4E8F3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30" y="1515756"/>
            <a:ext cx="6807655" cy="485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86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CONTENTS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데이터분석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9733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importance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632960" y="5093148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35275" y="5143964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티켓 판매량 예측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492956" y="1406202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기본 파라미터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94689" y="5901725"/>
            <a:ext cx="284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이윤 확보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347451" y="5900810"/>
            <a:ext cx="284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효용 증가</a:t>
            </a:r>
            <a:endParaRPr lang="en-US" altLang="ko-KR" sz="20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33729" y="2741164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21" y="1974300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utoShape 2" descr="C:\Users\ADMIN\AppData\Local\Microsoft\Windows\INetCache\Content.MSO\ppt67B5.tmp">
            <a:extLst>
              <a:ext uri="{FF2B5EF4-FFF2-40B4-BE49-F238E27FC236}">
                <a16:creationId xmlns:a16="http://schemas.microsoft.com/office/drawing/2014/main" id="{3FB9C340-037E-4655-9AEE-0836CF1535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2798" y="355831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latin typeface="+mj-lt"/>
            </a:endParaRPr>
          </a:p>
        </p:txBody>
      </p:sp>
      <p:sp>
        <p:nvSpPr>
          <p:cNvPr id="35" name="AutoShape 4" descr="C:\Users\ADMIN\AppData\Local\Microsoft\Windows\INetCache\Content.MSO\pptA76F.tmp">
            <a:extLst>
              <a:ext uri="{FF2B5EF4-FFF2-40B4-BE49-F238E27FC236}">
                <a16:creationId xmlns:a16="http://schemas.microsoft.com/office/drawing/2014/main" id="{303DB865-421E-4F48-81E6-22D8FE3790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7098" y="3672612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208CC9F-86D5-47EC-A5DC-983BEC12FDDC}"/>
              </a:ext>
            </a:extLst>
          </p:cNvPr>
          <p:cNvSpPr txBox="1"/>
          <p:nvPr/>
        </p:nvSpPr>
        <p:spPr>
          <a:xfrm>
            <a:off x="3635607" y="1125225"/>
            <a:ext cx="2731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X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축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변수 중요도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Y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축 </a:t>
            </a:r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: </a:t>
            </a:r>
            <a:r>
              <a:rPr lang="ko-KR" altLang="en-US" sz="14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j-lt"/>
                <a:ea typeface="맑은 고딕" panose="020B0503020000020004" pitchFamily="50" charset="-127"/>
              </a:rPr>
              <a:t>변수</a:t>
            </a:r>
            <a:endParaRPr lang="en-US" altLang="ko-KR" sz="1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pic>
        <p:nvPicPr>
          <p:cNvPr id="38" name="Picture 3" descr="C:\Users\power\Documents\카카오톡 받은 파일\KakaoTalk_20190925_194930952.png">
            <a:extLst>
              <a:ext uri="{FF2B5EF4-FFF2-40B4-BE49-F238E27FC236}">
                <a16:creationId xmlns:a16="http://schemas.microsoft.com/office/drawing/2014/main" id="{B19A72EB-9CDE-428F-839F-BCB72A28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12" y="2648979"/>
            <a:ext cx="3549976" cy="190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60B08E7-8029-429D-9A25-EF4893736D94}"/>
              </a:ext>
            </a:extLst>
          </p:cNvPr>
          <p:cNvSpPr txBox="1"/>
          <p:nvPr/>
        </p:nvSpPr>
        <p:spPr>
          <a:xfrm>
            <a:off x="5399089" y="3548370"/>
            <a:ext cx="2480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KENDAL</a:t>
            </a:r>
            <a:endParaRPr lang="ko-KR" altLang="en-US" sz="1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06258C7-292F-4F5B-801A-4F64121DBC43}"/>
              </a:ext>
            </a:extLst>
          </p:cNvPr>
          <p:cNvSpPr/>
          <p:nvPr/>
        </p:nvSpPr>
        <p:spPr>
          <a:xfrm>
            <a:off x="7608999" y="4002484"/>
            <a:ext cx="357055" cy="30970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pic>
        <p:nvPicPr>
          <p:cNvPr id="37" name="Picture 4" descr="C:\Users\power\Documents\카카오톡 받은 파일\KakaoTalk_20190925_194937488.png">
            <a:extLst>
              <a:ext uri="{FF2B5EF4-FFF2-40B4-BE49-F238E27FC236}">
                <a16:creationId xmlns:a16="http://schemas.microsoft.com/office/drawing/2014/main" id="{1895B8AE-1CA3-4993-A26D-4F154553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090" y="4620264"/>
            <a:ext cx="3496339" cy="172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CDC6C64-1875-4CC4-8DB8-9D511524BCA5}"/>
              </a:ext>
            </a:extLst>
          </p:cNvPr>
          <p:cNvSpPr txBox="1"/>
          <p:nvPr/>
        </p:nvSpPr>
        <p:spPr>
          <a:xfrm>
            <a:off x="5442569" y="5687182"/>
            <a:ext cx="3475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POINT-BISERIAL</a:t>
            </a:r>
            <a:endParaRPr lang="ko-KR" altLang="en-US" sz="1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956B4BC-7CE0-4E35-90D6-7C25741C732E}"/>
              </a:ext>
            </a:extLst>
          </p:cNvPr>
          <p:cNvSpPr/>
          <p:nvPr/>
        </p:nvSpPr>
        <p:spPr>
          <a:xfrm>
            <a:off x="7406740" y="5984776"/>
            <a:ext cx="434489" cy="319929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pic>
        <p:nvPicPr>
          <p:cNvPr id="36" name="Picture 2" descr="C:\Users\power\Documents\카카오톡 받은 파일\KakaoTalk_20190925_194924713.png">
            <a:extLst>
              <a:ext uri="{FF2B5EF4-FFF2-40B4-BE49-F238E27FC236}">
                <a16:creationId xmlns:a16="http://schemas.microsoft.com/office/drawing/2014/main" id="{95FBE2F2-8252-4227-812F-EC861BD13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009" y="576692"/>
            <a:ext cx="3560479" cy="195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DFC5B1-83B9-408E-ABA0-1DE65436A061}"/>
              </a:ext>
            </a:extLst>
          </p:cNvPr>
          <p:cNvSpPr txBox="1"/>
          <p:nvPr/>
        </p:nvSpPr>
        <p:spPr>
          <a:xfrm>
            <a:off x="5530060" y="1567816"/>
            <a:ext cx="2866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j-lt"/>
                <a:ea typeface="맑은 고딕" panose="020B0503020000020004" pitchFamily="50" charset="-127"/>
              </a:rPr>
              <a:t>SPEARMAN</a:t>
            </a:r>
            <a:endParaRPr lang="ko-KR" altLang="en-US" sz="1400" b="1" dirty="0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068259E-D7AD-4B90-8AD0-CFF44C17B033}"/>
              </a:ext>
            </a:extLst>
          </p:cNvPr>
          <p:cNvSpPr/>
          <p:nvPr/>
        </p:nvSpPr>
        <p:spPr>
          <a:xfrm rot="1856809">
            <a:off x="5878805" y="1924789"/>
            <a:ext cx="312718" cy="748834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0065C7-E8AC-4CE1-8216-C02451443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3" y="1573658"/>
            <a:ext cx="5159146" cy="4999407"/>
          </a:xfrm>
          <a:prstGeom prst="rect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704A6BCE-E03B-49EA-B890-1FC0B87751E5}"/>
              </a:ext>
            </a:extLst>
          </p:cNvPr>
          <p:cNvSpPr/>
          <p:nvPr/>
        </p:nvSpPr>
        <p:spPr>
          <a:xfrm>
            <a:off x="553362" y="4677273"/>
            <a:ext cx="443721" cy="16998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7EFE1A2-1FD7-4173-8A5B-347CB50C9BC9}"/>
              </a:ext>
            </a:extLst>
          </p:cNvPr>
          <p:cNvSpPr/>
          <p:nvPr/>
        </p:nvSpPr>
        <p:spPr>
          <a:xfrm>
            <a:off x="539294" y="4494873"/>
            <a:ext cx="404858" cy="160561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5E225F7-34AD-4EAC-903C-CD888C5423E1}"/>
              </a:ext>
            </a:extLst>
          </p:cNvPr>
          <p:cNvSpPr/>
          <p:nvPr/>
        </p:nvSpPr>
        <p:spPr>
          <a:xfrm rot="5400000">
            <a:off x="476474" y="2485305"/>
            <a:ext cx="214817" cy="83417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+mj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A305EF-4BED-4AD8-AE66-55D3DC1D3A9E}"/>
              </a:ext>
            </a:extLst>
          </p:cNvPr>
          <p:cNvSpPr txBox="1"/>
          <p:nvPr/>
        </p:nvSpPr>
        <p:spPr>
          <a:xfrm>
            <a:off x="253941" y="408618"/>
            <a:ext cx="4976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Gradient Boosting Machine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DEE33E-CE47-404F-A917-20247673B328}"/>
              </a:ext>
            </a:extLst>
          </p:cNvPr>
          <p:cNvSpPr txBox="1"/>
          <p:nvPr/>
        </p:nvSpPr>
        <p:spPr>
          <a:xfrm>
            <a:off x="3241912" y="3048598"/>
            <a:ext cx="866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기온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2A39BC8-81AB-4D8D-8743-7A56F86F7ED2}"/>
              </a:ext>
            </a:extLst>
          </p:cNvPr>
          <p:cNvSpPr txBox="1"/>
          <p:nvPr/>
        </p:nvSpPr>
        <p:spPr>
          <a:xfrm>
            <a:off x="3260947" y="3846582"/>
            <a:ext cx="93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연패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AF337B2-305C-480F-BC4E-37B5563F998C}"/>
              </a:ext>
            </a:extLst>
          </p:cNvPr>
          <p:cNvSpPr txBox="1"/>
          <p:nvPr/>
        </p:nvSpPr>
        <p:spPr>
          <a:xfrm>
            <a:off x="4285581" y="3558312"/>
            <a:ext cx="90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더비</a:t>
            </a:r>
          </a:p>
        </p:txBody>
      </p:sp>
    </p:spTree>
    <p:extLst>
      <p:ext uri="{BB962C8B-B14F-4D97-AF65-F5344CB8AC3E}">
        <p14:creationId xmlns:p14="http://schemas.microsoft.com/office/powerpoint/2010/main" val="64519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7" grpId="0" animBg="1"/>
      <p:bldP spid="44" grpId="0" animBg="1"/>
      <p:bldP spid="46" grpId="0" animBg="1"/>
      <p:bldP spid="48" grpId="0" animBg="1"/>
      <p:bldP spid="50" grpId="0"/>
      <p:bldP spid="51" grpId="0"/>
      <p:bldP spid="5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54036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3436" y="3169756"/>
            <a:ext cx="331712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 Forest Regressor</a:t>
            </a:r>
          </a:p>
          <a:p>
            <a:pPr algn="dist"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 Boosting Machine</a:t>
            </a:r>
          </a:p>
          <a:p>
            <a:pPr algn="dist">
              <a:lnSpc>
                <a:spcPct val="150000"/>
              </a:lnSpc>
            </a:pPr>
            <a:r>
              <a:rPr lang="en-US" altLang="ko-KR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Ridge, </a:t>
            </a:r>
            <a:r>
              <a:rPr lang="en-US" altLang="ko-KR" b="1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GridSerachCV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168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GridSearchCV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K-fold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96228" y="4646008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11040" y="4646008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3355" y="4696824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일반화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66117" y="4696824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 최적화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72769" y="5454585"/>
            <a:ext cx="2841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학습과정에서 없던 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 대한 예측을 위함 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25531" y="5453670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성능 최대치 유도</a:t>
            </a:r>
            <a:endParaRPr lang="en-US" altLang="ko-KR" sz="1600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72769" y="3390972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25531" y="3390972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1" y="2455191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수원 관중에 대한 이미지 검색결과">
            <a:extLst>
              <a:ext uri="{FF2B5EF4-FFF2-40B4-BE49-F238E27FC236}">
                <a16:creationId xmlns:a16="http://schemas.microsoft.com/office/drawing/2014/main" id="{A9222442-12EF-42A9-BF34-FD4B022E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758" y="2448699"/>
            <a:ext cx="310210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6C43E4-FFAE-455F-B416-11450878F5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65"/>
          <a:stretch/>
        </p:blipFill>
        <p:spPr>
          <a:xfrm>
            <a:off x="500690" y="1677369"/>
            <a:ext cx="8582350" cy="289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8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GridSearchCV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예측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대비 실제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단일검증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0425690-EAD8-4554-A3CC-A4956F231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57" t="4856" r="8657"/>
          <a:stretch/>
        </p:blipFill>
        <p:spPr>
          <a:xfrm>
            <a:off x="548640" y="1461483"/>
            <a:ext cx="8273108" cy="48869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626331-645E-4CBB-A3F9-67742096D1A4}"/>
              </a:ext>
            </a:extLst>
          </p:cNvPr>
          <p:cNvSpPr txBox="1"/>
          <p:nvPr/>
        </p:nvSpPr>
        <p:spPr>
          <a:xfrm>
            <a:off x="6641100" y="4565520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예측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4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GridSearchCV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9767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예측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대비 실제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반복검증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C7E3240-7D53-41CD-AF6C-9557ECF99A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31" t="5174" r="9044" b="4996"/>
          <a:stretch/>
        </p:blipFill>
        <p:spPr>
          <a:xfrm>
            <a:off x="441456" y="1445688"/>
            <a:ext cx="8298405" cy="47320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B626331-645E-4CBB-A3F9-67742096D1A4}"/>
              </a:ext>
            </a:extLst>
          </p:cNvPr>
          <p:cNvSpPr txBox="1"/>
          <p:nvPr/>
        </p:nvSpPr>
        <p:spPr>
          <a:xfrm>
            <a:off x="7033497" y="953064"/>
            <a:ext cx="16690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예측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축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실제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관중수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F76401-5889-4F63-B3EC-7D72880F3A39}"/>
              </a:ext>
            </a:extLst>
          </p:cNvPr>
          <p:cNvSpPr txBox="1"/>
          <p:nvPr/>
        </p:nvSpPr>
        <p:spPr>
          <a:xfrm>
            <a:off x="6489158" y="4167553"/>
            <a:ext cx="18373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빨간 추세선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 -</a:t>
            </a:r>
            <a:r>
              <a:rPr lang="ko-KR" altLang="en-US" dirty="0">
                <a:solidFill>
                  <a:srgbClr val="FF0000"/>
                </a:solidFill>
              </a:rPr>
              <a:t>단일검증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rgbClr val="0070C0"/>
                </a:solidFill>
              </a:rPr>
              <a:t>파란 추세선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 -</a:t>
            </a:r>
            <a:r>
              <a:rPr lang="ko-KR" altLang="en-US" dirty="0">
                <a:solidFill>
                  <a:srgbClr val="0070C0"/>
                </a:solidFill>
              </a:rPr>
              <a:t>반복검증</a:t>
            </a:r>
            <a:r>
              <a:rPr lang="en-US" altLang="ko-KR" dirty="0">
                <a:solidFill>
                  <a:srgbClr val="0070C0"/>
                </a:solidFill>
              </a:rPr>
              <a:t>(10</a:t>
            </a:r>
            <a:r>
              <a:rPr lang="ko-KR" altLang="en-US" dirty="0">
                <a:solidFill>
                  <a:srgbClr val="0070C0"/>
                </a:solidFill>
              </a:rPr>
              <a:t>회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338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GridSearchCV</a:t>
            </a:r>
            <a:endParaRPr lang="ko-KR" altLang="en-US" sz="240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정확도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71844" y="4377784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>
            <a:cxnSpLocks/>
          </p:cNvCxnSpPr>
          <p:nvPr/>
        </p:nvCxnSpPr>
        <p:spPr>
          <a:xfrm>
            <a:off x="4486656" y="4377784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5403" y="4415766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티켓 판매량 예측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41733" y="4428600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혼잡도 예측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307680" y="1528838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교차검증평균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324789" y="1519072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테스트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54817" y="3109914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01147" y="312274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09" y="2174133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수원 관중에 대한 이미지 검색결과">
            <a:extLst>
              <a:ext uri="{FF2B5EF4-FFF2-40B4-BE49-F238E27FC236}">
                <a16:creationId xmlns:a16="http://schemas.microsoft.com/office/drawing/2014/main" id="{A9222442-12EF-42A9-BF34-FD4B022E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4" y="2180475"/>
            <a:ext cx="310210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73AF584-B9BC-4FB8-8322-2773E9945F3E}"/>
              </a:ext>
            </a:extLst>
          </p:cNvPr>
          <p:cNvGrpSpPr/>
          <p:nvPr/>
        </p:nvGrpSpPr>
        <p:grpSpPr>
          <a:xfrm>
            <a:off x="102373" y="1943101"/>
            <a:ext cx="4652377" cy="4165090"/>
            <a:chOff x="182750" y="1943101"/>
            <a:chExt cx="4572000" cy="351602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00AFD92-1226-4A9F-B075-E3BAF5B8E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750" y="1943101"/>
              <a:ext cx="4572000" cy="3429000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08631BB-39D5-405D-83B9-982F345CA731}"/>
                </a:ext>
              </a:extLst>
            </p:cNvPr>
            <p:cNvSpPr/>
            <p:nvPr/>
          </p:nvSpPr>
          <p:spPr>
            <a:xfrm>
              <a:off x="285123" y="5059020"/>
              <a:ext cx="446962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2014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2015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2016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2017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2018</a:t>
              </a:r>
              <a:r>
                <a:rPr lang="ko-KR" altLang="en-US" dirty="0">
                  <a:solidFill>
                    <a:schemeClr val="tx1"/>
                  </a:solidFill>
                </a:rPr>
                <a:t>년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750A5A-5C7A-42E9-B605-B1BE3E8375A4}"/>
              </a:ext>
            </a:extLst>
          </p:cNvPr>
          <p:cNvGrpSpPr/>
          <p:nvPr/>
        </p:nvGrpSpPr>
        <p:grpSpPr>
          <a:xfrm>
            <a:off x="4387175" y="1927075"/>
            <a:ext cx="4723517" cy="4165088"/>
            <a:chOff x="4572000" y="1943101"/>
            <a:chExt cx="4469627" cy="3509113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CD9B026-0013-465A-852D-87E82D0EF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334" r="6557"/>
            <a:stretch/>
          </p:blipFill>
          <p:spPr>
            <a:xfrm>
              <a:off x="4859140" y="1943101"/>
              <a:ext cx="3936888" cy="3429000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0EEAB4D-B2F5-4F95-ADD6-88875B955CDB}"/>
                </a:ext>
              </a:extLst>
            </p:cNvPr>
            <p:cNvSpPr/>
            <p:nvPr/>
          </p:nvSpPr>
          <p:spPr>
            <a:xfrm>
              <a:off x="4572000" y="5052104"/>
              <a:ext cx="446962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2014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2015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2016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2017</a:t>
              </a:r>
              <a:r>
                <a:rPr lang="ko-KR" altLang="en-US" dirty="0">
                  <a:solidFill>
                    <a:schemeClr val="tx1"/>
                  </a:solidFill>
                </a:rPr>
                <a:t>년  </a:t>
              </a:r>
              <a:r>
                <a:rPr lang="en-US" altLang="ko-KR" dirty="0">
                  <a:solidFill>
                    <a:schemeClr val="tx1"/>
                  </a:solidFill>
                </a:rPr>
                <a:t>2018</a:t>
              </a:r>
              <a:r>
                <a:rPr lang="ko-KR" altLang="en-US" dirty="0">
                  <a:solidFill>
                    <a:schemeClr val="tx1"/>
                  </a:solidFill>
                </a:rPr>
                <a:t>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943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결과해석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6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C0CAD-63B6-4EBE-B070-C9BDCFCA0160}"/>
              </a:ext>
            </a:extLst>
          </p:cNvPr>
          <p:cNvSpPr txBox="1"/>
          <p:nvPr/>
        </p:nvSpPr>
        <p:spPr>
          <a:xfrm>
            <a:off x="266299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8" name="Picture 2" descr="https://t1.daumcdn.net/cfile/tistory/253105495922766235">
            <a:extLst>
              <a:ext uri="{FF2B5EF4-FFF2-40B4-BE49-F238E27FC236}">
                <a16:creationId xmlns:a16="http://schemas.microsoft.com/office/drawing/2014/main" id="{600FC0CF-A984-4737-A59A-23345CF7F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10" y="1996573"/>
            <a:ext cx="7320643" cy="285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343A28-9244-4950-A7C1-E5F595798A87}"/>
              </a:ext>
            </a:extLst>
          </p:cNvPr>
          <p:cNvSpPr/>
          <p:nvPr/>
        </p:nvSpPr>
        <p:spPr>
          <a:xfrm>
            <a:off x="357981" y="5513296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C77AAB-B36F-4962-A800-A93A1213C8FE}"/>
              </a:ext>
            </a:extLst>
          </p:cNvPr>
          <p:cNvSpPr txBox="1"/>
          <p:nvPr/>
        </p:nvSpPr>
        <p:spPr>
          <a:xfrm>
            <a:off x="1977511" y="5554596"/>
            <a:ext cx="53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가까울 수록 정확도가 높음 </a:t>
            </a:r>
          </a:p>
        </p:txBody>
      </p:sp>
    </p:spTree>
    <p:extLst>
      <p:ext uri="{BB962C8B-B14F-4D97-AF65-F5344CB8AC3E}">
        <p14:creationId xmlns:p14="http://schemas.microsoft.com/office/powerpoint/2010/main" val="2067716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C0CAD-63B6-4EBE-B070-C9BDCFCA0160}"/>
              </a:ext>
            </a:extLst>
          </p:cNvPr>
          <p:cNvSpPr txBox="1"/>
          <p:nvPr/>
        </p:nvSpPr>
        <p:spPr>
          <a:xfrm>
            <a:off x="266299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 비교</a:t>
            </a:r>
          </a:p>
        </p:txBody>
      </p:sp>
      <p:pic>
        <p:nvPicPr>
          <p:cNvPr id="28" name="Picture 2" descr="https://t1.daumcdn.net/cfile/tistory/253105495922766235">
            <a:extLst>
              <a:ext uri="{FF2B5EF4-FFF2-40B4-BE49-F238E27FC236}">
                <a16:creationId xmlns:a16="http://schemas.microsoft.com/office/drawing/2014/main" id="{600FC0CF-A984-4737-A59A-23345CF7F6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08" y="1619979"/>
            <a:ext cx="8533185" cy="322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343A28-9244-4950-A7C1-E5F595798A87}"/>
              </a:ext>
            </a:extLst>
          </p:cNvPr>
          <p:cNvSpPr/>
          <p:nvPr/>
        </p:nvSpPr>
        <p:spPr>
          <a:xfrm>
            <a:off x="357981" y="5513296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C77AAB-B36F-4962-A800-A93A1213C8FE}"/>
              </a:ext>
            </a:extLst>
          </p:cNvPr>
          <p:cNvSpPr txBox="1"/>
          <p:nvPr/>
        </p:nvSpPr>
        <p:spPr>
          <a:xfrm>
            <a:off x="1977511" y="5554596"/>
            <a:ext cx="537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R-square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값이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가까울 수록 정확도가 높음 </a:t>
            </a:r>
          </a:p>
        </p:txBody>
      </p:sp>
      <p:pic>
        <p:nvPicPr>
          <p:cNvPr id="15" name="Picture 2" descr="C:\Users\power\Documents\카카오톡 받은 파일\KakaoTalk_20190925_175053349.png">
            <a:extLst>
              <a:ext uri="{FF2B5EF4-FFF2-40B4-BE49-F238E27FC236}">
                <a16:creationId xmlns:a16="http://schemas.microsoft.com/office/drawing/2014/main" id="{CB2C2D3A-37E2-48F9-80B5-064FE5658D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"/>
          <a:stretch/>
        </p:blipFill>
        <p:spPr bwMode="auto">
          <a:xfrm>
            <a:off x="146807" y="1385572"/>
            <a:ext cx="8762415" cy="49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737161-F592-43FC-B97F-6F367D19095A}"/>
              </a:ext>
            </a:extLst>
          </p:cNvPr>
          <p:cNvSpPr txBox="1"/>
          <p:nvPr/>
        </p:nvSpPr>
        <p:spPr>
          <a:xfrm>
            <a:off x="1631307" y="4779555"/>
            <a:ext cx="278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릿지</a:t>
            </a:r>
            <a:r>
              <a:rPr lang="ko-KR" altLang="en-US" sz="28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모델 추천 </a:t>
            </a:r>
            <a:r>
              <a:rPr lang="en-US" altLang="ko-KR" sz="28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!!!</a:t>
            </a:r>
            <a:endParaRPr lang="ko-KR" altLang="en-US" sz="28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80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결과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분석결과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</a:rPr>
              <a:t>결과해석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892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536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02111" y="5266501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16923" y="5266501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319238" y="5317317"/>
                <a:ext cx="4160516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pc="-15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2018</a:t>
                </a:r>
                <a:r>
                  <a:rPr lang="ko-KR" altLang="en-US" spc="-15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pc="-15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pPr>
                      <m:e>
                        <m:r>
                          <a:rPr lang="en-US" altLang="ko-KR" b="0" i="1" spc="-15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𝑟</m:t>
                        </m:r>
                      </m:e>
                      <m:sup>
                        <m:r>
                          <a:rPr lang="en-US" altLang="ko-KR" b="0" i="1" spc="-150" smtClean="0">
                            <a:ln>
                              <a:solidFill>
                                <a:schemeClr val="tx1">
                                  <a:lumMod val="75000"/>
                                  <a:lumOff val="25000"/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2</m:t>
                        </m:r>
                      </m:sup>
                    </m:sSup>
                    <m:r>
                      <a:rPr lang="ko-KR" altLang="en-US" i="1" spc="-150">
                        <a:ln>
                          <a:solidFill>
                            <a:schemeClr val="tx1">
                              <a:lumMod val="75000"/>
                              <a:lumOff val="2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값</m:t>
                    </m:r>
                  </m:oMath>
                </a14:m>
                <a:r>
                  <a:rPr lang="ko-KR" altLang="en-US" spc="-150" dirty="0">
                    <a:ln>
                      <a:solidFill>
                        <a:schemeClr val="tx1">
                          <a:lumMod val="75000"/>
                          <a:lumOff val="25000"/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감소 경향 </a:t>
                </a: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38" y="5317317"/>
                <a:ext cx="4160516" cy="374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TextBox 118"/>
          <p:cNvSpPr txBox="1"/>
          <p:nvPr/>
        </p:nvSpPr>
        <p:spPr>
          <a:xfrm>
            <a:off x="4572000" y="5317317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감소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88615" y="1359801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188035" y="1359801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예상원인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5273" y="345687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188035" y="345687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5" y="2521097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수원 관중에 대한 이미지 검색결과">
            <a:extLst>
              <a:ext uri="{FF2B5EF4-FFF2-40B4-BE49-F238E27FC236}">
                <a16:creationId xmlns:a16="http://schemas.microsoft.com/office/drawing/2014/main" id="{A9222442-12EF-42A9-BF34-FD4B022E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262" y="2514605"/>
            <a:ext cx="310210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power\Documents\카카오톡 받은 파일\KakaoTalk_20190925_175053349.png">
            <a:extLst>
              <a:ext uri="{FF2B5EF4-FFF2-40B4-BE49-F238E27FC236}">
                <a16:creationId xmlns:a16="http://schemas.microsoft.com/office/drawing/2014/main" id="{E78F3E71-8F4F-4C9D-97C3-334406FF1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"/>
          <a:stretch/>
        </p:blipFill>
        <p:spPr bwMode="auto">
          <a:xfrm>
            <a:off x="240631" y="1860890"/>
            <a:ext cx="4388024" cy="32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A2DAC13-B080-4CB0-8C6E-99C87A132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50" y="1990165"/>
            <a:ext cx="4119384" cy="2862061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BF1114C-270F-4AFC-8106-41DC102F9BD9}"/>
              </a:ext>
            </a:extLst>
          </p:cNvPr>
          <p:cNvCxnSpPr>
            <a:cxnSpLocks/>
          </p:cNvCxnSpPr>
          <p:nvPr/>
        </p:nvCxnSpPr>
        <p:spPr>
          <a:xfrm>
            <a:off x="687609" y="3067973"/>
            <a:ext cx="3654046" cy="3331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>
            <a:glow rad="203200">
              <a:srgbClr val="FF0000">
                <a:alpha val="40000"/>
              </a:srgb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04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한계점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02111" y="5266501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16923" y="5266501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9238" y="5317317"/>
            <a:ext cx="4160516" cy="37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오버피팅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572000" y="5317317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매개변수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파라미터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민감성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288615" y="1359801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188035" y="1359801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예상원인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935273" y="345687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188035" y="345687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65" y="2521097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power\Documents\카카오톡 받은 파일\KakaoTalk_20190925_175053349.png">
            <a:extLst>
              <a:ext uri="{FF2B5EF4-FFF2-40B4-BE49-F238E27FC236}">
                <a16:creationId xmlns:a16="http://schemas.microsoft.com/office/drawing/2014/main" id="{E78F3E71-8F4F-4C9D-97C3-334406FF1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"/>
          <a:stretch/>
        </p:blipFill>
        <p:spPr bwMode="auto">
          <a:xfrm>
            <a:off x="240631" y="1860890"/>
            <a:ext cx="4388024" cy="32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C:\Users\power\Documents\카카오톡 받은 파일\KakaoTalk_20190925_173402009.png">
            <a:extLst>
              <a:ext uri="{FF2B5EF4-FFF2-40B4-BE49-F238E27FC236}">
                <a16:creationId xmlns:a16="http://schemas.microsoft.com/office/drawing/2014/main" id="{0F19AF4F-BA9F-48CF-A761-072858570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04" y="1829105"/>
            <a:ext cx="4388025" cy="313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power\Documents\카카오톡 받은 파일\KakaoTalk_20190925_173810251.png">
            <a:extLst>
              <a:ext uri="{FF2B5EF4-FFF2-40B4-BE49-F238E27FC236}">
                <a16:creationId xmlns:a16="http://schemas.microsoft.com/office/drawing/2014/main" id="{A9EB1849-852E-4041-AC8E-35DE641438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9964" r="8440" b="7149"/>
          <a:stretch/>
        </p:blipFill>
        <p:spPr bwMode="auto">
          <a:xfrm>
            <a:off x="4679472" y="1967249"/>
            <a:ext cx="4050676" cy="27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AC23873-04EA-4045-93C2-853B28C9055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36" y="2019219"/>
            <a:ext cx="4070244" cy="26756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0BB172-6FC1-41A3-AB0D-F4B53AC11314}"/>
              </a:ext>
            </a:extLst>
          </p:cNvPr>
          <p:cNvSpPr txBox="1"/>
          <p:nvPr/>
        </p:nvSpPr>
        <p:spPr>
          <a:xfrm>
            <a:off x="5049918" y="1774064"/>
            <a:ext cx="105316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사용자 정의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C0EB63-AFF2-418C-B713-10B1A73F4590}"/>
              </a:ext>
            </a:extLst>
          </p:cNvPr>
          <p:cNvSpPr txBox="1"/>
          <p:nvPr/>
        </p:nvSpPr>
        <p:spPr>
          <a:xfrm>
            <a:off x="7132773" y="1769016"/>
            <a:ext cx="12618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/>
              <a:t>기본 파라미터 </a:t>
            </a:r>
          </a:p>
        </p:txBody>
      </p:sp>
    </p:spTree>
    <p:extLst>
      <p:ext uri="{BB962C8B-B14F-4D97-AF65-F5344CB8AC3E}">
        <p14:creationId xmlns:p14="http://schemas.microsoft.com/office/powerpoint/2010/main" val="4129566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향후과제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516923" y="5266501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18EB146-EBD2-4352-BEE0-71730A2C5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39" y="1408428"/>
            <a:ext cx="3086968" cy="51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5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5B9BD5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  <a:endParaRPr kumimoji="0" lang="en-US" altLang="ko-KR" sz="1800" b="1" i="0" u="none" strike="noStrike" kern="1200" cap="none" spc="0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460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결론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3C0CAD-63B6-4EBE-B070-C9BDCFCA0160}"/>
              </a:ext>
            </a:extLst>
          </p:cNvPr>
          <p:cNvSpPr txBox="1"/>
          <p:nvPr/>
        </p:nvSpPr>
        <p:spPr>
          <a:xfrm>
            <a:off x="616436" y="2065609"/>
            <a:ext cx="75431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분석결과 해가 갈 수록 정확도가 감소하는 경향을 보임</a:t>
            </a:r>
            <a:endParaRPr kumimoji="0" lang="en-US" altLang="ko-KR" sz="2400" b="0" i="0" u="none" strike="noStrike" kern="1200" cap="none" spc="-150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spc="-15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spc="-15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2400" spc="-15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관중 수 감소경향을 모델에 적용시키지 않았기 때문에 생긴 문제</a:t>
            </a:r>
            <a:endParaRPr lang="en-US" altLang="ko-KR" sz="2400" spc="-15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-150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-150" normalizeH="0" baseline="0" noProof="0" dirty="0">
              <a:ln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solidFill>
                    <a:prstClr val="black">
                      <a:lumMod val="65000"/>
                      <a:lumOff val="35000"/>
                      <a:alpha val="0"/>
                    </a:prst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누적데이터는 정확도변화의 경향성을 파악하여 결과에 영향을 주는 데이터를 파악할 필요 존재</a:t>
            </a:r>
          </a:p>
        </p:txBody>
      </p:sp>
    </p:spTree>
    <p:extLst>
      <p:ext uri="{BB962C8B-B14F-4D97-AF65-F5344CB8AC3E}">
        <p14:creationId xmlns:p14="http://schemas.microsoft.com/office/powerpoint/2010/main" val="2955817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참고문헌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2456" y="3642337"/>
            <a:ext cx="384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파이썬 라이브러리를 활용한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머신러닝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422894" y="1415178"/>
            <a:ext cx="211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linkClick r:id="rId3"/>
              </a:rPr>
              <a:t>http://data.kleague.com/</a:t>
            </a:r>
            <a:endParaRPr lang="ko-KR" altLang="en-US" sz="14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123E0-F68A-4330-B2FD-A2A3B726E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7" y="1213292"/>
            <a:ext cx="3010320" cy="4572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1995376-DEDD-4DAE-B409-B69CB2CEAEF9}"/>
              </a:ext>
            </a:extLst>
          </p:cNvPr>
          <p:cNvSpPr txBox="1"/>
          <p:nvPr/>
        </p:nvSpPr>
        <p:spPr>
          <a:xfrm>
            <a:off x="3453412" y="2070751"/>
            <a:ext cx="3009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linkClick r:id="rId5"/>
              </a:rPr>
              <a:t>https://data.kma.go.kr/cmmn/main.do</a:t>
            </a:r>
            <a:endParaRPr lang="ko-KR" altLang="en-US" sz="14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19026F-7C8A-48F2-8589-2263459A4836}"/>
              </a:ext>
            </a:extLst>
          </p:cNvPr>
          <p:cNvSpPr txBox="1"/>
          <p:nvPr/>
        </p:nvSpPr>
        <p:spPr>
          <a:xfrm>
            <a:off x="0" y="3129249"/>
            <a:ext cx="7865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hlinkClick r:id="rId6"/>
              </a:rPr>
              <a:t>https://scikit-learn.org/stable/modules/generated/sklearn.ensemble.RandomForestRegressor.html</a:t>
            </a:r>
            <a:endParaRPr lang="ko-KR" altLang="en-US" sz="14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6D7EAB-D7CB-4C7A-AF46-07FFF6F77D4F}"/>
              </a:ext>
            </a:extLst>
          </p:cNvPr>
          <p:cNvSpPr txBox="1"/>
          <p:nvPr/>
        </p:nvSpPr>
        <p:spPr>
          <a:xfrm>
            <a:off x="-108689" y="2743206"/>
            <a:ext cx="390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RandomForestRegressor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document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파이썬 라이브러리를 활용한 머신러닝 2017에 대한 이미지 검색결과">
            <a:extLst>
              <a:ext uri="{FF2B5EF4-FFF2-40B4-BE49-F238E27FC236}">
                <a16:creationId xmlns:a16="http://schemas.microsoft.com/office/drawing/2014/main" id="{CAFDEAF4-486D-4242-AB2C-8837968FB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7" y="4087979"/>
            <a:ext cx="1819417" cy="233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C26A90-33DF-4BE7-BF3E-C5C8A64B9F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57" y="1927129"/>
            <a:ext cx="2464096" cy="52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2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63910" y="3325398"/>
            <a:ext cx="6016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351" y="2302023"/>
            <a:ext cx="797297" cy="797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FE0A5B-3EEA-412A-8C7E-EEC5A259A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211" y="2119371"/>
            <a:ext cx="1093577" cy="114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267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166" y="942457"/>
            <a:ext cx="722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387072" y="1811895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k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리그 선정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286491" y="1811895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K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리그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예측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33729" y="312274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0EED357-A10D-4260-93A8-19C2AF8EE5BC}"/>
              </a:ext>
            </a:extLst>
          </p:cNvPr>
          <p:cNvSpPr txBox="1"/>
          <p:nvPr/>
        </p:nvSpPr>
        <p:spPr>
          <a:xfrm>
            <a:off x="1438670" y="112772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리그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예측인가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spc="-150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HHDB.png [K-ISSUE] \'흥행 대박\' K리그1 평균 관중 55.5% 증가...K리그2는 89.9% 증가">
            <a:extLst>
              <a:ext uri="{FF2B5EF4-FFF2-40B4-BE49-F238E27FC236}">
                <a16:creationId xmlns:a16="http://schemas.microsoft.com/office/drawing/2014/main" id="{9233EDC0-663E-4491-B7C2-D0298FDB4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2097" b="28790"/>
          <a:stretch/>
        </p:blipFill>
        <p:spPr bwMode="auto">
          <a:xfrm>
            <a:off x="397756" y="2399674"/>
            <a:ext cx="4113634" cy="395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9AD6FB66-19FF-459D-B2E4-7A9FDB7FC901}"/>
              </a:ext>
            </a:extLst>
          </p:cNvPr>
          <p:cNvGrpSpPr/>
          <p:nvPr/>
        </p:nvGrpSpPr>
        <p:grpSpPr>
          <a:xfrm>
            <a:off x="4736805" y="2669848"/>
            <a:ext cx="4407195" cy="2631282"/>
            <a:chOff x="4572000" y="2198435"/>
            <a:chExt cx="4407195" cy="2631282"/>
          </a:xfrm>
        </p:grpSpPr>
        <p:cxnSp>
          <p:nvCxnSpPr>
            <p:cNvPr id="32" name="직선 연결선 31"/>
            <p:cNvCxnSpPr/>
            <p:nvPr/>
          </p:nvCxnSpPr>
          <p:spPr>
            <a:xfrm>
              <a:off x="4572000" y="4377784"/>
              <a:ext cx="0" cy="45193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77752C8-5218-4FAC-AA22-EBD77AC158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55" t="15030" r="47941" b="77445"/>
            <a:stretch/>
          </p:blipFill>
          <p:spPr>
            <a:xfrm>
              <a:off x="4572000" y="2198435"/>
              <a:ext cx="4407195" cy="847807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7D746EDA-BF92-4B81-A0A8-CD0830270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1448" t="17690" r="34726" b="76462"/>
            <a:stretch/>
          </p:blipFill>
          <p:spPr>
            <a:xfrm>
              <a:off x="4627077" y="3083682"/>
              <a:ext cx="3005115" cy="727662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ED946D32-3F37-4AC7-BBF3-7C6242074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789" t="17690" r="31808" b="75687"/>
            <a:stretch/>
          </p:blipFill>
          <p:spPr>
            <a:xfrm>
              <a:off x="4788347" y="3653505"/>
              <a:ext cx="522327" cy="82412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6D70F9C-62DA-424F-8848-5C9900A4F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561" t="22442" r="62865" b="74080"/>
            <a:stretch/>
          </p:blipFill>
          <p:spPr>
            <a:xfrm>
              <a:off x="5142081" y="3838728"/>
              <a:ext cx="1441599" cy="4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068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주제선정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기대효과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357188" y="4377784"/>
            <a:ext cx="8428037" cy="4519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572000" y="4377784"/>
            <a:ext cx="0" cy="45193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74315" y="4428600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티켓 판매량 예측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627077" y="4428600"/>
            <a:ext cx="4160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혼잡도 예측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387072" y="1592439"/>
            <a:ext cx="213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구단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5286491" y="1592439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33729" y="5186361"/>
            <a:ext cx="284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이윤 확보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86491" y="5185446"/>
            <a:ext cx="284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효용 증가</a:t>
            </a:r>
            <a:endParaRPr lang="en-US" altLang="ko-KR" sz="2000" b="1" spc="-15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33729" y="312274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5286491" y="3122748"/>
            <a:ext cx="2841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그림 또는 도표</a:t>
            </a: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4425F256-3144-4D63-9E85-909B532AB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5" name="직사각형 5">
            <a:extLst>
              <a:ext uri="{FF2B5EF4-FFF2-40B4-BE49-F238E27FC236}">
                <a16:creationId xmlns:a16="http://schemas.microsoft.com/office/drawing/2014/main" id="{4ED93473-8696-44A6-B44B-69B22BEAA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6" name="직사각형 4">
            <a:extLst>
              <a:ext uri="{FF2B5EF4-FFF2-40B4-BE49-F238E27FC236}">
                <a16:creationId xmlns:a16="http://schemas.microsoft.com/office/drawing/2014/main" id="{6659F370-7A68-456E-A07E-8C0D98115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7" name="직사각형 6">
            <a:extLst>
              <a:ext uri="{FF2B5EF4-FFF2-40B4-BE49-F238E27FC236}">
                <a16:creationId xmlns:a16="http://schemas.microsoft.com/office/drawing/2014/main" id="{04BFAB1E-9E80-4082-B80D-26EF3ADA2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2052" name="Picture 4" descr="관련 이미지">
            <a:extLst>
              <a:ext uri="{FF2B5EF4-FFF2-40B4-BE49-F238E27FC236}">
                <a16:creationId xmlns:a16="http://schemas.microsoft.com/office/drawing/2014/main" id="{70782D2A-4781-4CBD-A08F-5B551231B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821" y="2186967"/>
            <a:ext cx="297846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수원 관중에 대한 이미지 검색결과">
            <a:extLst>
              <a:ext uri="{FF2B5EF4-FFF2-40B4-BE49-F238E27FC236}">
                <a16:creationId xmlns:a16="http://schemas.microsoft.com/office/drawing/2014/main" id="{A9222442-12EF-42A9-BF34-FD4B022E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18" y="2180475"/>
            <a:ext cx="3102103" cy="200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79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490" y="1593688"/>
            <a:ext cx="599021" cy="5990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12251" y="2478750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31227" y="3184598"/>
            <a:ext cx="148154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b="1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통계분석</a:t>
            </a:r>
            <a:endParaRPr lang="en-US" altLang="ko-KR" b="1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endParaRPr lang="en-US" altLang="ko-KR" dirty="0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422673" y="2994179"/>
            <a:ext cx="298655" cy="33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1C1E240-0FA1-4E67-BECD-2825AADB8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179" y="1413262"/>
            <a:ext cx="851641" cy="10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092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4A8C4063-D4C4-461D-92C0-2D3D53BC5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E7DB8741-8803-4B69-A677-50A4A190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직사각형 4">
            <a:extLst>
              <a:ext uri="{FF2B5EF4-FFF2-40B4-BE49-F238E27FC236}">
                <a16:creationId xmlns:a16="http://schemas.microsoft.com/office/drawing/2014/main" id="{A5BC6075-415C-40A1-BC2C-6561D6D0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82E5FBE2-7160-4204-B06A-930D501C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A42347-6C39-4A52-8A6F-44E62F5BD4F0}"/>
              </a:ext>
            </a:extLst>
          </p:cNvPr>
          <p:cNvSpPr txBox="1"/>
          <p:nvPr/>
        </p:nvSpPr>
        <p:spPr>
          <a:xfrm>
            <a:off x="436822" y="1390307"/>
            <a:ext cx="7221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2013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년부터 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년까지의 </a:t>
            </a: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리그 관중수와 변수</a:t>
            </a:r>
            <a:b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2550 row x 33 column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51B288C3-FA6E-4052-8A41-6796EBD0D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95493"/>
              </p:ext>
            </p:extLst>
          </p:nvPr>
        </p:nvGraphicFramePr>
        <p:xfrm>
          <a:off x="1031294" y="2379954"/>
          <a:ext cx="7001230" cy="3708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88807">
                  <a:extLst>
                    <a:ext uri="{9D8B030D-6E8A-4147-A177-3AD203B41FA5}">
                      <a16:colId xmlns:a16="http://schemas.microsoft.com/office/drawing/2014/main" val="926275258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1195484877"/>
                    </a:ext>
                  </a:extLst>
                </a:gridCol>
                <a:gridCol w="1068388">
                  <a:extLst>
                    <a:ext uri="{9D8B030D-6E8A-4147-A177-3AD203B41FA5}">
                      <a16:colId xmlns:a16="http://schemas.microsoft.com/office/drawing/2014/main" val="2004434277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609899815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2012761953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2060565553"/>
                    </a:ext>
                  </a:extLst>
                </a:gridCol>
                <a:gridCol w="988807">
                  <a:extLst>
                    <a:ext uri="{9D8B030D-6E8A-4147-A177-3AD203B41FA5}">
                      <a16:colId xmlns:a16="http://schemas.microsoft.com/office/drawing/2014/main" val="1861580572"/>
                    </a:ext>
                  </a:extLst>
                </a:gridCol>
              </a:tblGrid>
              <a:tr h="370840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입력변수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시간요소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경기요소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기후요소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홈팀요소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</a:rPr>
                        <a:t>원정팀요소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기타요소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921419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년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리그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날씨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홈팀순위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원정팀순위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상대전적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11036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월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홈팀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기온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</a:rPr>
                        <a:t>홈팀연승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</a:rPr>
                        <a:t>원정팀연승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인기팀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42575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원정팀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미세먼지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홈팀연패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</a:rPr>
                        <a:t>원정팀연패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더비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613408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요일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경기장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홈팀승률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 err="1">
                          <a:effectLst/>
                        </a:rPr>
                        <a:t>원정팀승률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5358446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킥오프시간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좌석수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920886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공휴일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연고지인구수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445272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경기결과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636316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라운드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>
                          <a:effectLst/>
                        </a:rPr>
                        <a:t>　</a:t>
                      </a:r>
                      <a:endParaRPr lang="ko-KR" altLang="en-US" sz="1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</a:rPr>
                        <a:t>　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4130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출력변수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                                                </a:t>
                      </a:r>
                      <a:r>
                        <a:rPr lang="ko-KR" altLang="en-US" sz="1800" b="1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관중수</a:t>
                      </a:r>
                      <a:endParaRPr lang="ko-KR" alt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617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7388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통계분석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2318" y="468806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변수별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실제 </a:t>
            </a:r>
            <a:r>
              <a:rPr lang="ko-KR" altLang="en-US" sz="2000" spc="-150" dirty="0" err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4A8C4063-D4C4-461D-92C0-2D3D53BC5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E7DB8741-8803-4B69-A677-50A4A190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직사각형 4">
            <a:extLst>
              <a:ext uri="{FF2B5EF4-FFF2-40B4-BE49-F238E27FC236}">
                <a16:creationId xmlns:a16="http://schemas.microsoft.com/office/drawing/2014/main" id="{A5BC6075-415C-40A1-BC2C-6561D6D0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82E5FBE2-7160-4204-B06A-930D501C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410E1BE-DE1A-411B-B7C1-AE43EB834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42" y="1192744"/>
            <a:ext cx="4119384" cy="197112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091D834F-B28E-4003-9BA5-EE3236290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809" y="1197396"/>
            <a:ext cx="4160250" cy="19840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49C55B-87E5-4D50-9042-D4F40CF36A98}"/>
              </a:ext>
            </a:extLst>
          </p:cNvPr>
          <p:cNvSpPr txBox="1"/>
          <p:nvPr/>
        </p:nvSpPr>
        <p:spPr>
          <a:xfrm>
            <a:off x="804109" y="3173651"/>
            <a:ext cx="31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연도별 평균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D91183-9942-4EA5-AA48-5FD59923D2DD}"/>
              </a:ext>
            </a:extLst>
          </p:cNvPr>
          <p:cNvSpPr txBox="1"/>
          <p:nvPr/>
        </p:nvSpPr>
        <p:spPr>
          <a:xfrm>
            <a:off x="5140104" y="3173651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월별 평균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77FF23-6A1C-45AC-8A09-E67A6609336D}"/>
              </a:ext>
            </a:extLst>
          </p:cNvPr>
          <p:cNvSpPr txBox="1"/>
          <p:nvPr/>
        </p:nvSpPr>
        <p:spPr>
          <a:xfrm>
            <a:off x="5735861" y="468236"/>
            <a:ext cx="312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1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 </a:t>
            </a:r>
            <a:r>
              <a:rPr lang="ko-KR" altLang="en-US" sz="1400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z="1400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D76B2-008C-429C-A006-502F29055FB9}"/>
              </a:ext>
            </a:extLst>
          </p:cNvPr>
          <p:cNvSpPr txBox="1"/>
          <p:nvPr/>
        </p:nvSpPr>
        <p:spPr>
          <a:xfrm>
            <a:off x="-51324" y="4678456"/>
            <a:ext cx="1173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 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EA5B764-E1D4-4ACA-871C-60A9C68DFCCF}"/>
              </a:ext>
            </a:extLst>
          </p:cNvPr>
          <p:cNvGrpSpPr/>
          <p:nvPr/>
        </p:nvGrpSpPr>
        <p:grpSpPr>
          <a:xfrm>
            <a:off x="165756" y="3708596"/>
            <a:ext cx="8415139" cy="2170013"/>
            <a:chOff x="700312" y="1684271"/>
            <a:chExt cx="8376104" cy="4584129"/>
          </a:xfrm>
        </p:grpSpPr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5EFE2578-295F-40BA-929B-A4BE26A6200C}"/>
                </a:ext>
              </a:extLst>
            </p:cNvPr>
            <p:cNvSpPr/>
            <p:nvPr/>
          </p:nvSpPr>
          <p:spPr>
            <a:xfrm rot="5400000">
              <a:off x="713421" y="1671162"/>
              <a:ext cx="70795" cy="97013"/>
            </a:xfrm>
            <a:prstGeom prst="rt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D0BC5A27-9EB7-42B6-BE40-3E2416BEB0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41"/>
            <a:stretch/>
          </p:blipFill>
          <p:spPr>
            <a:xfrm>
              <a:off x="715627" y="1766700"/>
              <a:ext cx="4226938" cy="4047946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C8AF1B80-7F23-4F92-8A41-EACB86D6E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9"/>
            <a:stretch/>
          </p:blipFill>
          <p:spPr>
            <a:xfrm>
              <a:off x="4942571" y="1776144"/>
              <a:ext cx="4056394" cy="404794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0E3D32-9994-4704-B087-813DE14F0BD4}"/>
                </a:ext>
              </a:extLst>
            </p:cNvPr>
            <p:cNvSpPr txBox="1"/>
            <p:nvPr/>
          </p:nvSpPr>
          <p:spPr>
            <a:xfrm>
              <a:off x="1511096" y="582675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공휴일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24AC587-20A4-46F1-84A1-CB7508AE3EAC}"/>
                </a:ext>
              </a:extLst>
            </p:cNvPr>
            <p:cNvSpPr txBox="1"/>
            <p:nvPr/>
          </p:nvSpPr>
          <p:spPr>
            <a:xfrm>
              <a:off x="3419872" y="582675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평일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42CBD8-9210-4EAF-ACC4-68B9F06883A0}"/>
                </a:ext>
              </a:extLst>
            </p:cNvPr>
            <p:cNvSpPr txBox="1"/>
            <p:nvPr/>
          </p:nvSpPr>
          <p:spPr>
            <a:xfrm>
              <a:off x="5096653" y="5826750"/>
              <a:ext cx="1270208" cy="441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흐리고비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55731A-7BD9-4448-A6B3-DA2661A7AA2A}"/>
                </a:ext>
              </a:extLst>
            </p:cNvPr>
            <p:cNvSpPr txBox="1"/>
            <p:nvPr/>
          </p:nvSpPr>
          <p:spPr>
            <a:xfrm>
              <a:off x="6244596" y="582675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DE69C54-AC11-475E-8CDA-8A75D9ABA2EF}"/>
                </a:ext>
              </a:extLst>
            </p:cNvPr>
            <p:cNvSpPr txBox="1"/>
            <p:nvPr/>
          </p:nvSpPr>
          <p:spPr>
            <a:xfrm>
              <a:off x="7137642" y="5826750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흐림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C5632A1-4A9B-48D2-9DD4-DD4A3DB7506E}"/>
                </a:ext>
              </a:extLst>
            </p:cNvPr>
            <p:cNvSpPr txBox="1"/>
            <p:nvPr/>
          </p:nvSpPr>
          <p:spPr>
            <a:xfrm>
              <a:off x="8068304" y="5820828"/>
              <a:ext cx="1008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solidFill>
                    <a:srgbClr val="272123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맑음</a:t>
              </a:r>
              <a:endPara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rgbClr val="272123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9A547A07-9B03-4FC5-BEDD-D82956644A0A}"/>
              </a:ext>
            </a:extLst>
          </p:cNvPr>
          <p:cNvSpPr txBox="1"/>
          <p:nvPr/>
        </p:nvSpPr>
        <p:spPr>
          <a:xfrm>
            <a:off x="980318" y="6089045"/>
            <a:ext cx="31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공휴일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여부별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205CCB-157E-4542-851C-3E26BA71DB8D}"/>
              </a:ext>
            </a:extLst>
          </p:cNvPr>
          <p:cNvSpPr txBox="1"/>
          <p:nvPr/>
        </p:nvSpPr>
        <p:spPr>
          <a:xfrm>
            <a:off x="5316313" y="6089045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날씨별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평균 </a:t>
            </a:r>
            <a:r>
              <a:rPr lang="ko-KR" altLang="en-US" spc="-150" dirty="0" err="1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관중수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2391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6681537"/>
            <a:ext cx="9144000" cy="176463"/>
          </a:xfrm>
          <a:prstGeom prst="rect">
            <a:avLst/>
          </a:prstGeom>
          <a:solidFill>
            <a:srgbClr val="001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0" y="930441"/>
            <a:ext cx="9144000" cy="0"/>
          </a:xfrm>
          <a:prstGeom prst="line">
            <a:avLst/>
          </a:prstGeom>
          <a:ln w="539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942" y="408618"/>
            <a:ext cx="2319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40631" y="509283"/>
            <a:ext cx="0" cy="292419"/>
          </a:xfrm>
          <a:prstGeom prst="line">
            <a:avLst/>
          </a:prstGeom>
          <a:ln w="60325">
            <a:solidFill>
              <a:schemeClr val="tx1">
                <a:lumMod val="75000"/>
                <a:lumOff val="2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3">
            <a:extLst>
              <a:ext uri="{FF2B5EF4-FFF2-40B4-BE49-F238E27FC236}">
                <a16:creationId xmlns:a16="http://schemas.microsoft.com/office/drawing/2014/main" id="{4A8C4063-D4C4-461D-92C0-2D3D53BC5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7384"/>
            <a:ext cx="4572000" cy="268288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9" name="직사각형 5">
            <a:extLst>
              <a:ext uri="{FF2B5EF4-FFF2-40B4-BE49-F238E27FC236}">
                <a16:creationId xmlns:a16="http://schemas.microsoft.com/office/drawing/2014/main" id="{E7DB8741-8803-4B69-A677-50A4A190E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-27384"/>
            <a:ext cx="4572000" cy="268288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직사각형 4">
            <a:extLst>
              <a:ext uri="{FF2B5EF4-FFF2-40B4-BE49-F238E27FC236}">
                <a16:creationId xmlns:a16="http://schemas.microsoft.com/office/drawing/2014/main" id="{A5BC6075-415C-40A1-BC2C-6561D6D0C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6617097"/>
            <a:ext cx="4572000" cy="268287"/>
          </a:xfrm>
          <a:prstGeom prst="rect">
            <a:avLst/>
          </a:prstGeom>
          <a:solidFill>
            <a:srgbClr val="001C48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1" name="직사각형 6">
            <a:extLst>
              <a:ext uri="{FF2B5EF4-FFF2-40B4-BE49-F238E27FC236}">
                <a16:creationId xmlns:a16="http://schemas.microsoft.com/office/drawing/2014/main" id="{82E5FBE2-7160-4204-B06A-930D501C5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17097"/>
            <a:ext cx="4572000" cy="268287"/>
          </a:xfrm>
          <a:prstGeom prst="rect">
            <a:avLst/>
          </a:prstGeom>
          <a:solidFill>
            <a:srgbClr val="EE3224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F6D76B2-008C-429C-A006-502F29055FB9}"/>
              </a:ext>
            </a:extLst>
          </p:cNvPr>
          <p:cNvSpPr txBox="1"/>
          <p:nvPr/>
        </p:nvSpPr>
        <p:spPr>
          <a:xfrm>
            <a:off x="-51324" y="4727884"/>
            <a:ext cx="11732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A547A07-9B03-4FC5-BEDD-D82956644A0A}"/>
              </a:ext>
            </a:extLst>
          </p:cNvPr>
          <p:cNvSpPr txBox="1"/>
          <p:nvPr/>
        </p:nvSpPr>
        <p:spPr>
          <a:xfrm>
            <a:off x="980318" y="6138473"/>
            <a:ext cx="312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spearman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205CCB-157E-4542-851C-3E26BA71DB8D}"/>
              </a:ext>
            </a:extLst>
          </p:cNvPr>
          <p:cNvSpPr txBox="1"/>
          <p:nvPr/>
        </p:nvSpPr>
        <p:spPr>
          <a:xfrm>
            <a:off x="5316313" y="6138473"/>
            <a:ext cx="284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point – biserial </a:t>
            </a:r>
            <a:r>
              <a:rPr lang="ko-KR" altLang="en-US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</a:t>
            </a:r>
            <a:r>
              <a:rPr lang="en-US" altLang="ko-KR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2" descr="C:\Users\power\Documents\카카오톡 받은 파일\KakaoTalk_20190925_194924713.png">
            <a:extLst>
              <a:ext uri="{FF2B5EF4-FFF2-40B4-BE49-F238E27FC236}">
                <a16:creationId xmlns:a16="http://schemas.microsoft.com/office/drawing/2014/main" id="{AF6FB27E-D207-4D08-8850-0BC2F56ED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0" y="1346538"/>
            <a:ext cx="4344320" cy="476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:\Users\power\Documents\카카오톡 받은 파일\KakaoTalk_20190925_194937488.png">
            <a:extLst>
              <a:ext uri="{FF2B5EF4-FFF2-40B4-BE49-F238E27FC236}">
                <a16:creationId xmlns:a16="http://schemas.microsoft.com/office/drawing/2014/main" id="{EB418336-B937-43AB-BE69-F4E61B4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005" y="1369710"/>
            <a:ext cx="4008824" cy="423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2EDB3B4-E0C2-4F97-87CD-52CD4A852A78}"/>
              </a:ext>
            </a:extLst>
          </p:cNvPr>
          <p:cNvSpPr txBox="1"/>
          <p:nvPr/>
        </p:nvSpPr>
        <p:spPr>
          <a:xfrm>
            <a:off x="253942" y="944595"/>
            <a:ext cx="7221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-150" dirty="0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상관분석</a:t>
            </a:r>
          </a:p>
        </p:txBody>
      </p:sp>
    </p:spTree>
    <p:extLst>
      <p:ext uri="{BB962C8B-B14F-4D97-AF65-F5344CB8AC3E}">
        <p14:creationId xmlns:p14="http://schemas.microsoft.com/office/powerpoint/2010/main" val="404677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</TotalTime>
  <Words>1785</Words>
  <Application>Microsoft Office PowerPoint</Application>
  <PresentationFormat>화면 슬라이드 쇼(4:3)</PresentationFormat>
  <Paragraphs>413</Paragraphs>
  <Slides>36</Slides>
  <Notes>36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Hyunkyeong Kim</dc:creator>
  <cp:lastModifiedBy>ji woon lee</cp:lastModifiedBy>
  <cp:revision>236</cp:revision>
  <dcterms:created xsi:type="dcterms:W3CDTF">2017-05-24T07:22:05Z</dcterms:created>
  <dcterms:modified xsi:type="dcterms:W3CDTF">2019-11-17T14:31:17Z</dcterms:modified>
</cp:coreProperties>
</file>